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F953-B2A1-44CC-99D3-3627AAB13F5A}" type="datetimeFigureOut">
              <a:rPr lang="en-GB" smtClean="0"/>
              <a:t>13/03/2015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9D16B-117A-4570-8E65-88561AF9873F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F953-B2A1-44CC-99D3-3627AAB13F5A}" type="datetimeFigureOut">
              <a:rPr lang="en-GB" smtClean="0"/>
              <a:t>13/03/2015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9D16B-117A-4570-8E65-88561AF9873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F953-B2A1-44CC-99D3-3627AAB13F5A}" type="datetimeFigureOut">
              <a:rPr lang="en-GB" smtClean="0"/>
              <a:t>13/03/2015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9D16B-117A-4570-8E65-88561AF9873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F953-B2A1-44CC-99D3-3627AAB13F5A}" type="datetimeFigureOut">
              <a:rPr lang="en-GB" smtClean="0"/>
              <a:t>13/03/2015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9D16B-117A-4570-8E65-88561AF9873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F953-B2A1-44CC-99D3-3627AAB13F5A}" type="datetimeFigureOut">
              <a:rPr lang="en-GB" smtClean="0"/>
              <a:t>13/03/2015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9D16B-117A-4570-8E65-88561AF9873F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F953-B2A1-44CC-99D3-3627AAB13F5A}" type="datetimeFigureOut">
              <a:rPr lang="en-GB" smtClean="0"/>
              <a:t>13/03/2015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9D16B-117A-4570-8E65-88561AF9873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F953-B2A1-44CC-99D3-3627AAB13F5A}" type="datetimeFigureOut">
              <a:rPr lang="en-GB" smtClean="0"/>
              <a:t>13/03/2015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9D16B-117A-4570-8E65-88561AF9873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F953-B2A1-44CC-99D3-3627AAB13F5A}" type="datetimeFigureOut">
              <a:rPr lang="en-GB" smtClean="0"/>
              <a:t>13/03/2015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9D16B-117A-4570-8E65-88561AF9873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F953-B2A1-44CC-99D3-3627AAB13F5A}" type="datetimeFigureOut">
              <a:rPr lang="en-GB" smtClean="0"/>
              <a:t>13/03/2015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9D16B-117A-4570-8E65-88561AF9873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F953-B2A1-44CC-99D3-3627AAB13F5A}" type="datetimeFigureOut">
              <a:rPr lang="en-GB" smtClean="0"/>
              <a:t>13/03/2015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9D16B-117A-4570-8E65-88561AF9873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FF953-B2A1-44CC-99D3-3627AAB13F5A}" type="datetimeFigureOut">
              <a:rPr lang="en-GB" smtClean="0"/>
              <a:t>13/03/2015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FB9D16B-117A-4570-8E65-88561AF9873F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1FF953-B2A1-44CC-99D3-3627AAB13F5A}" type="datetimeFigureOut">
              <a:rPr lang="en-GB" smtClean="0"/>
              <a:t>13/03/2015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FB9D16B-117A-4570-8E65-88561AF9873F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Eğitimde Alternatifler </a:t>
            </a:r>
            <a:endParaRPr lang="en-GB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Mustafa Öngün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185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8912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1970’lerin </a:t>
            </a:r>
            <a:r>
              <a:rPr lang="tr-TR" dirty="0"/>
              <a:t>sonuna kadar diğer ülkelere kıyasla pek de ayırt edici bir eğitim sistemi </a:t>
            </a:r>
            <a:r>
              <a:rPr lang="tr-TR" dirty="0" smtClean="0"/>
              <a:t>ve ekonomisi olmayan </a:t>
            </a:r>
            <a:r>
              <a:rPr lang="tr-TR" dirty="0"/>
              <a:t>bu ülke nasıl olur da </a:t>
            </a:r>
            <a:r>
              <a:rPr lang="tr-TR" dirty="0" smtClean="0"/>
              <a:t>40 </a:t>
            </a:r>
            <a:r>
              <a:rPr lang="tr-TR" dirty="0"/>
              <a:t>yıl içinde dünyanın en iyi eğitim sistemine sahip hale gelir?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082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83599" y="548680"/>
            <a:ext cx="8229600" cy="1143000"/>
          </a:xfrm>
        </p:spPr>
        <p:txBody>
          <a:bodyPr/>
          <a:lstStyle/>
          <a:p>
            <a:r>
              <a:rPr lang="tr-TR" dirty="0"/>
              <a:t>U</a:t>
            </a:r>
            <a:r>
              <a:rPr lang="tr-TR" dirty="0" smtClean="0"/>
              <a:t>zun </a:t>
            </a:r>
            <a:r>
              <a:rPr lang="tr-TR" dirty="0"/>
              <a:t>vadeli stratejik politika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Yakın tarihine kadar bağımsızlık sorunları, iç savaş, diğer batı ülkelerine nazaran geri kalmışlık gibi sorunlarla yüzleşen Finlandiyalılar, 1950’lerde eğitimi bu sorunların çözümündeki en iyi araç olarak düşünmeye başlıyorlar (</a:t>
            </a:r>
            <a:r>
              <a:rPr lang="tr-TR" dirty="0" err="1"/>
              <a:t>Simola</a:t>
            </a:r>
            <a:r>
              <a:rPr lang="tr-TR" dirty="0"/>
              <a:t>, 2005).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1960’lardan </a:t>
            </a:r>
            <a:r>
              <a:rPr lang="tr-TR" dirty="0"/>
              <a:t>başlayarak, var olan yapıları ve pratikleri </a:t>
            </a:r>
            <a:r>
              <a:rPr lang="tr-TR" dirty="0" err="1" smtClean="0"/>
              <a:t>reforme</a:t>
            </a:r>
            <a:r>
              <a:rPr lang="tr-TR" dirty="0" smtClean="0"/>
              <a:t> etmek yerine</a:t>
            </a:r>
            <a:r>
              <a:rPr lang="tr-TR" dirty="0"/>
              <a:t>, bu yapıların ve pratiklerin altında yatan inançları ve anlayışları köklü bir biçimde değiştirmeye </a:t>
            </a:r>
            <a:r>
              <a:rPr lang="tr-TR" dirty="0" smtClean="0"/>
              <a:t>yöneliyorlar </a:t>
            </a:r>
            <a:r>
              <a:rPr lang="tr-TR" dirty="0"/>
              <a:t>(</a:t>
            </a:r>
            <a:r>
              <a:rPr lang="tr-TR" dirty="0" err="1"/>
              <a:t>Schleicher</a:t>
            </a:r>
            <a:r>
              <a:rPr lang="tr-TR" dirty="0"/>
              <a:t>, 2006:9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1970’lerde ise eğitmenler</a:t>
            </a:r>
            <a:r>
              <a:rPr lang="tr-TR" dirty="0"/>
              <a:t>, sivil toplum ve sendikalarla birlikte yeni bir süreç </a:t>
            </a:r>
            <a:r>
              <a:rPr lang="tr-TR" dirty="0" smtClean="0"/>
              <a:t>başlatılıyor </a:t>
            </a:r>
            <a:r>
              <a:rPr lang="tr-TR" dirty="0"/>
              <a:t>(</a:t>
            </a:r>
            <a:r>
              <a:rPr lang="tr-TR" dirty="0" err="1"/>
              <a:t>Routti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Ylä-Anttila</a:t>
            </a:r>
            <a:r>
              <a:rPr lang="tr-TR" dirty="0"/>
              <a:t>, 2006)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783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«Geçen </a:t>
            </a:r>
            <a:r>
              <a:rPr lang="tr-TR" dirty="0">
                <a:latin typeface="Andalus" panose="02020603050405020304" pitchFamily="18" charset="-78"/>
                <a:cs typeface="Andalus" panose="02020603050405020304" pitchFamily="18" charset="-78"/>
              </a:rPr>
              <a:t>yarım asırlık sürede şu anlayışı geliştirdik: Küçük bir ulus olarak bağımsız bir şekilde hayatta kalmamızın tek yolu bütün insanlarımızı </a:t>
            </a:r>
            <a:r>
              <a:rPr lang="tr-T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en iyi şekilde eğitmektir</a:t>
            </a:r>
            <a:r>
              <a:rPr lang="tr-TR" dirty="0"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  <a:endParaRPr lang="tr-TR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r>
              <a:rPr lang="tr-T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Bizim </a:t>
            </a:r>
            <a:r>
              <a:rPr lang="tr-TR" dirty="0">
                <a:latin typeface="Andalus" panose="02020603050405020304" pitchFamily="18" charset="-78"/>
                <a:cs typeface="Andalus" panose="02020603050405020304" pitchFamily="18" charset="-78"/>
              </a:rPr>
              <a:t>olanaklarımızdan fazlasına sahip olan veya bizden çok daha büyük uluslarla rekabet içinde var olabilmemiz için tek ümidimiz insanlarımızı </a:t>
            </a:r>
            <a:r>
              <a:rPr lang="tr-T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eğitmekti» </a:t>
            </a:r>
            <a:r>
              <a:rPr lang="tr-TR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Shalberg</a:t>
            </a:r>
            <a:r>
              <a:rPr lang="tr-T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endParaRPr lang="en-GB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6089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8229600" cy="1143000"/>
          </a:xfrm>
        </p:spPr>
        <p:txBody>
          <a:bodyPr/>
          <a:lstStyle/>
          <a:p>
            <a:r>
              <a:rPr lang="tr-TR" dirty="0" smtClean="0"/>
              <a:t>Siyasi hamleler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Yeni öğretmen </a:t>
            </a:r>
            <a:r>
              <a:rPr lang="tr-TR" dirty="0" smtClean="0"/>
              <a:t>yetiştirme ve seçme </a:t>
            </a:r>
            <a:r>
              <a:rPr lang="tr-TR" dirty="0"/>
              <a:t>programı devreye </a:t>
            </a:r>
            <a:r>
              <a:rPr lang="tr-TR" dirty="0" smtClean="0"/>
              <a:t>girer</a:t>
            </a:r>
          </a:p>
          <a:p>
            <a:endParaRPr lang="en-GB" dirty="0"/>
          </a:p>
          <a:p>
            <a:r>
              <a:rPr lang="en-GB" dirty="0" smtClean="0"/>
              <a:t>1979’da </a:t>
            </a:r>
            <a:r>
              <a:rPr lang="en-GB" dirty="0" err="1"/>
              <a:t>öğretmen</a:t>
            </a:r>
            <a:r>
              <a:rPr lang="en-GB" dirty="0"/>
              <a:t> </a:t>
            </a:r>
            <a:r>
              <a:rPr lang="en-GB" dirty="0" err="1"/>
              <a:t>yetiştirme</a:t>
            </a:r>
            <a:r>
              <a:rPr lang="en-GB" dirty="0"/>
              <a:t> </a:t>
            </a:r>
            <a:r>
              <a:rPr lang="en-GB" dirty="0" err="1" smtClean="0"/>
              <a:t>programları</a:t>
            </a:r>
            <a:r>
              <a:rPr lang="en-GB" dirty="0" smtClean="0"/>
              <a:t> </a:t>
            </a:r>
            <a:r>
              <a:rPr lang="en-GB" dirty="0" err="1"/>
              <a:t>kolejlerden</a:t>
            </a:r>
            <a:r>
              <a:rPr lang="en-GB" dirty="0"/>
              <a:t> </a:t>
            </a:r>
            <a:r>
              <a:rPr lang="en-GB" dirty="0" err="1"/>
              <a:t>alınıp</a:t>
            </a:r>
            <a:r>
              <a:rPr lang="en-GB" dirty="0"/>
              <a:t> </a:t>
            </a:r>
            <a:r>
              <a:rPr lang="en-GB" dirty="0" err="1"/>
              <a:t>üniversitelere</a:t>
            </a:r>
            <a:r>
              <a:rPr lang="en-GB" dirty="0"/>
              <a:t> </a:t>
            </a:r>
            <a:r>
              <a:rPr lang="en-GB" dirty="0" err="1" smtClean="0"/>
              <a:t>devredil</a:t>
            </a:r>
            <a:r>
              <a:rPr lang="tr-TR" dirty="0" smtClean="0"/>
              <a:t>ir.</a:t>
            </a:r>
            <a:r>
              <a:rPr lang="en-GB" dirty="0" smtClean="0"/>
              <a:t> </a:t>
            </a:r>
            <a:endParaRPr lang="tr-TR" dirty="0" smtClean="0"/>
          </a:p>
          <a:p>
            <a:endParaRPr lang="tr-TR" dirty="0"/>
          </a:p>
          <a:p>
            <a:r>
              <a:rPr lang="en-GB" dirty="0" err="1"/>
              <a:t>öğretmenlerin</a:t>
            </a:r>
            <a:r>
              <a:rPr lang="en-GB" dirty="0"/>
              <a:t> </a:t>
            </a:r>
            <a:r>
              <a:rPr lang="en-GB" dirty="0" err="1"/>
              <a:t>mastır</a:t>
            </a:r>
            <a:r>
              <a:rPr lang="en-GB" dirty="0"/>
              <a:t> </a:t>
            </a:r>
            <a:r>
              <a:rPr lang="en-GB" dirty="0" err="1"/>
              <a:t>seviyesinde</a:t>
            </a:r>
            <a:r>
              <a:rPr lang="en-GB" dirty="0"/>
              <a:t> </a:t>
            </a:r>
            <a:r>
              <a:rPr lang="en-GB" dirty="0" err="1"/>
              <a:t>eğitim</a:t>
            </a:r>
            <a:r>
              <a:rPr lang="en-GB" dirty="0"/>
              <a:t> alma </a:t>
            </a:r>
            <a:r>
              <a:rPr lang="en-GB" dirty="0" err="1"/>
              <a:t>şartı</a:t>
            </a:r>
            <a:r>
              <a:rPr lang="en-GB" dirty="0"/>
              <a:t> </a:t>
            </a:r>
            <a:r>
              <a:rPr lang="en-GB" dirty="0" err="1"/>
              <a:t>ortaya</a:t>
            </a:r>
            <a:r>
              <a:rPr lang="en-GB" dirty="0"/>
              <a:t> </a:t>
            </a:r>
            <a:r>
              <a:rPr lang="en-GB" dirty="0" err="1"/>
              <a:t>konulur</a:t>
            </a:r>
            <a:r>
              <a:rPr lang="en-GB" dirty="0"/>
              <a:t> – </a:t>
            </a:r>
            <a:r>
              <a:rPr lang="en-GB" dirty="0" err="1"/>
              <a:t>ilkokul</a:t>
            </a:r>
            <a:r>
              <a:rPr lang="en-GB" dirty="0"/>
              <a:t> </a:t>
            </a:r>
            <a:r>
              <a:rPr lang="en-GB" dirty="0" err="1"/>
              <a:t>öğretmenleri</a:t>
            </a:r>
            <a:r>
              <a:rPr lang="en-GB" dirty="0"/>
              <a:t> de </a:t>
            </a:r>
            <a:r>
              <a:rPr lang="en-GB" dirty="0" err="1"/>
              <a:t>dahil</a:t>
            </a:r>
            <a:r>
              <a:rPr lang="en-GB" dirty="0"/>
              <a:t> </a:t>
            </a:r>
            <a:r>
              <a:rPr lang="en-GB" dirty="0" err="1"/>
              <a:t>olmak</a:t>
            </a:r>
            <a:r>
              <a:rPr lang="en-GB" dirty="0"/>
              <a:t> </a:t>
            </a:r>
            <a:r>
              <a:rPr lang="en-GB" dirty="0" err="1"/>
              <a:t>üzere</a:t>
            </a:r>
            <a:r>
              <a:rPr lang="en-GB" dirty="0"/>
              <a:t>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564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8229600" cy="1143000"/>
          </a:xfrm>
        </p:spPr>
        <p:txBody>
          <a:bodyPr/>
          <a:lstStyle/>
          <a:p>
            <a:r>
              <a:rPr lang="tr-TR" dirty="0" smtClean="0"/>
              <a:t>Siyasi hamleler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Eğitimde </a:t>
            </a:r>
            <a:r>
              <a:rPr lang="tr-TR" dirty="0" err="1" smtClean="0"/>
              <a:t>merkeziyetcilik</a:t>
            </a:r>
            <a:r>
              <a:rPr lang="tr-TR" dirty="0" smtClean="0"/>
              <a:t> terk edilir. </a:t>
            </a:r>
          </a:p>
          <a:p>
            <a:endParaRPr lang="tr-TR" sz="2400" dirty="0" smtClean="0"/>
          </a:p>
          <a:p>
            <a:r>
              <a:rPr lang="en-GB" sz="2400" dirty="0" err="1" smtClean="0"/>
              <a:t>Finlandiya’da</a:t>
            </a:r>
            <a:r>
              <a:rPr lang="en-GB" sz="2400" dirty="0" smtClean="0"/>
              <a:t> </a:t>
            </a:r>
            <a:r>
              <a:rPr lang="en-GB" sz="2400" dirty="0" err="1" smtClean="0"/>
              <a:t>öğretmenler</a:t>
            </a:r>
            <a:r>
              <a:rPr lang="tr-TR" sz="2400" dirty="0"/>
              <a:t>,</a:t>
            </a:r>
            <a:r>
              <a:rPr lang="en-GB" sz="2400" dirty="0" smtClean="0"/>
              <a:t> </a:t>
            </a:r>
            <a:r>
              <a:rPr lang="en-GB" sz="2400" dirty="0" err="1"/>
              <a:t>eğitim</a:t>
            </a:r>
            <a:r>
              <a:rPr lang="en-GB" sz="2400" dirty="0"/>
              <a:t> </a:t>
            </a:r>
            <a:r>
              <a:rPr lang="en-GB" sz="2400" dirty="0" err="1"/>
              <a:t>yöntemlerini</a:t>
            </a:r>
            <a:r>
              <a:rPr lang="en-GB" sz="2400" dirty="0"/>
              <a:t>, </a:t>
            </a:r>
            <a:r>
              <a:rPr lang="en-GB" sz="2400" dirty="0" err="1"/>
              <a:t>değerlendirmelerini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koşullarını</a:t>
            </a:r>
            <a:r>
              <a:rPr lang="en-GB" sz="2400" dirty="0"/>
              <a:t> </a:t>
            </a:r>
            <a:r>
              <a:rPr lang="en-GB" sz="2400" dirty="0" err="1"/>
              <a:t>oluşturmada</a:t>
            </a:r>
            <a:r>
              <a:rPr lang="en-GB" sz="2400" dirty="0"/>
              <a:t> </a:t>
            </a:r>
            <a:r>
              <a:rPr lang="en-GB" sz="2400" dirty="0" err="1"/>
              <a:t>bağımsızdırlar</a:t>
            </a:r>
            <a:r>
              <a:rPr lang="en-GB" sz="2400" dirty="0"/>
              <a:t> (OECD, 2011; </a:t>
            </a:r>
            <a:r>
              <a:rPr lang="en-GB" sz="2400" dirty="0" err="1"/>
              <a:t>Sahlberg</a:t>
            </a:r>
            <a:r>
              <a:rPr lang="en-GB" sz="2400" dirty="0"/>
              <a:t>, 2009</a:t>
            </a:r>
            <a:r>
              <a:rPr lang="en-GB" sz="2400" dirty="0" smtClean="0"/>
              <a:t>).</a:t>
            </a:r>
            <a:endParaRPr lang="tr-TR" sz="2400" dirty="0"/>
          </a:p>
          <a:p>
            <a:endParaRPr lang="tr-TR" sz="2400" dirty="0" smtClean="0"/>
          </a:p>
          <a:p>
            <a:r>
              <a:rPr lang="tr-TR" sz="2400" dirty="0" smtClean="0"/>
              <a:t>Ö</a:t>
            </a:r>
            <a:r>
              <a:rPr lang="en-GB" sz="2400" dirty="0" err="1" smtClean="0"/>
              <a:t>ğrenciler</a:t>
            </a:r>
            <a:r>
              <a:rPr lang="en-GB" sz="2400" dirty="0" smtClean="0"/>
              <a:t> </a:t>
            </a:r>
            <a:r>
              <a:rPr lang="en-GB" sz="2400" dirty="0"/>
              <a:t>15 </a:t>
            </a:r>
            <a:r>
              <a:rPr lang="en-GB" sz="2400" dirty="0" err="1"/>
              <a:t>yaşına</a:t>
            </a:r>
            <a:r>
              <a:rPr lang="en-GB" sz="2400" dirty="0"/>
              <a:t> </a:t>
            </a:r>
            <a:r>
              <a:rPr lang="en-GB" sz="2400" dirty="0" err="1"/>
              <a:t>gelene</a:t>
            </a:r>
            <a:r>
              <a:rPr lang="en-GB" sz="2400" dirty="0"/>
              <a:t> </a:t>
            </a:r>
            <a:r>
              <a:rPr lang="en-GB" sz="2400" dirty="0" err="1"/>
              <a:t>kadar</a:t>
            </a:r>
            <a:r>
              <a:rPr lang="en-GB" sz="2400" dirty="0"/>
              <a:t> </a:t>
            </a:r>
            <a:r>
              <a:rPr lang="en-GB" sz="2400" dirty="0" err="1"/>
              <a:t>hiçbir</a:t>
            </a:r>
            <a:r>
              <a:rPr lang="en-GB" sz="2400" dirty="0"/>
              <a:t> </a:t>
            </a:r>
            <a:r>
              <a:rPr lang="en-GB" sz="2400" dirty="0" err="1"/>
              <a:t>ulusal</a:t>
            </a:r>
            <a:r>
              <a:rPr lang="en-GB" sz="2400" dirty="0"/>
              <a:t> </a:t>
            </a:r>
            <a:r>
              <a:rPr lang="en-GB" sz="2400" dirty="0" err="1"/>
              <a:t>sınava</a:t>
            </a:r>
            <a:r>
              <a:rPr lang="en-GB" sz="2400" dirty="0"/>
              <a:t> </a:t>
            </a:r>
            <a:r>
              <a:rPr lang="en-GB" sz="2400" dirty="0" err="1"/>
              <a:t>tabi</a:t>
            </a:r>
            <a:r>
              <a:rPr lang="en-GB" sz="2400" dirty="0"/>
              <a:t> </a:t>
            </a:r>
            <a:r>
              <a:rPr lang="en-GB" sz="2400" dirty="0" err="1"/>
              <a:t>tutulmazlar</a:t>
            </a:r>
            <a:r>
              <a:rPr lang="en-GB" sz="2400" dirty="0"/>
              <a:t>. 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smtClean="0"/>
              <a:t>Merkezi denetleme ortadan kalkar</a:t>
            </a:r>
            <a:r>
              <a:rPr lang="en-GB" sz="2400" dirty="0" smtClean="0"/>
              <a:t>. </a:t>
            </a:r>
            <a:endParaRPr lang="tr-TR" sz="2400" dirty="0" smtClean="0"/>
          </a:p>
          <a:p>
            <a:endParaRPr lang="tr-TR" sz="2400" dirty="0"/>
          </a:p>
          <a:p>
            <a:r>
              <a:rPr lang="en-GB" sz="2400" dirty="0" err="1" smtClean="0"/>
              <a:t>Öğretmenler</a:t>
            </a:r>
            <a:r>
              <a:rPr lang="en-GB" sz="2400" dirty="0" smtClean="0"/>
              <a:t> </a:t>
            </a:r>
            <a:r>
              <a:rPr lang="en-GB" sz="2400" dirty="0" err="1"/>
              <a:t>denetim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değerlendirme</a:t>
            </a:r>
            <a:r>
              <a:rPr lang="en-GB" sz="2400" dirty="0"/>
              <a:t> </a:t>
            </a:r>
            <a:r>
              <a:rPr lang="en-GB" sz="2400" dirty="0" err="1"/>
              <a:t>mekanizmalarını</a:t>
            </a:r>
            <a:r>
              <a:rPr lang="en-GB" sz="2400" dirty="0"/>
              <a:t> hem </a:t>
            </a:r>
            <a:r>
              <a:rPr lang="en-GB" sz="2400" dirty="0" err="1"/>
              <a:t>kendileri</a:t>
            </a:r>
            <a:r>
              <a:rPr lang="en-GB" sz="2400" dirty="0"/>
              <a:t>, hem de </a:t>
            </a:r>
            <a:r>
              <a:rPr lang="en-GB" sz="2400" dirty="0" err="1"/>
              <a:t>öğrencileri</a:t>
            </a:r>
            <a:r>
              <a:rPr lang="en-GB" sz="2400" dirty="0"/>
              <a:t> </a:t>
            </a:r>
            <a:r>
              <a:rPr lang="en-GB" sz="2400" dirty="0" err="1"/>
              <a:t>için</a:t>
            </a:r>
            <a:r>
              <a:rPr lang="en-GB" sz="2400" dirty="0"/>
              <a:t> </a:t>
            </a:r>
            <a:r>
              <a:rPr lang="en-GB" sz="2400" dirty="0" err="1" smtClean="0"/>
              <a:t>geliştirme</a:t>
            </a:r>
            <a:r>
              <a:rPr lang="tr-TR" sz="2400" smtClean="0"/>
              <a:t>ye başlarlar. </a:t>
            </a:r>
            <a:endParaRPr lang="tr-TR" sz="2400" dirty="0" smtClean="0"/>
          </a:p>
          <a:p>
            <a:endParaRPr lang="tr-TR" sz="2400" dirty="0"/>
          </a:p>
          <a:p>
            <a:r>
              <a:rPr lang="tr-TR" sz="2100" dirty="0"/>
              <a:t>Bu otonom ve yerel yapının kamusal eğitimin başarısında önemli bir rolü olduğu birçokları tarafından kabul görmektedir (OECD, 2011; </a:t>
            </a:r>
            <a:r>
              <a:rPr lang="tr-TR" sz="2100" dirty="0" err="1"/>
              <a:t>Westbury</a:t>
            </a:r>
            <a:r>
              <a:rPr lang="tr-TR" sz="2100" dirty="0"/>
              <a:t> et. al. 2005).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85480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7483056"/>
              </p:ext>
            </p:extLst>
          </p:nvPr>
        </p:nvGraphicFramePr>
        <p:xfrm>
          <a:off x="0" y="188640"/>
          <a:ext cx="9144000" cy="66452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4879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3200" dirty="0">
                          <a:effectLst/>
                        </a:rPr>
                        <a:t>Diğer ülkeler </a:t>
                      </a:r>
                      <a:endParaRPr lang="en-GB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3200" dirty="0">
                          <a:effectLst/>
                        </a:rPr>
                        <a:t>Finlandiya </a:t>
                      </a:r>
                      <a:endParaRPr lang="en-GB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74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</a:rPr>
                        <a:t>- Standartlaşma </a:t>
                      </a:r>
                      <a:endParaRPr lang="en-GB" sz="3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</a:rPr>
                        <a:t>-Kaliteyi </a:t>
                      </a:r>
                      <a:r>
                        <a:rPr lang="tr-TR" sz="2000" dirty="0">
                          <a:effectLst/>
                        </a:rPr>
                        <a:t>artırmak </a:t>
                      </a:r>
                      <a:r>
                        <a:rPr lang="tr-TR" sz="2000" dirty="0" smtClean="0">
                          <a:effectLst/>
                        </a:rPr>
                        <a:t>için </a:t>
                      </a:r>
                      <a:r>
                        <a:rPr lang="tr-TR" sz="2000" dirty="0">
                          <a:effectLst/>
                        </a:rPr>
                        <a:t>öğretmenlere ve </a:t>
                      </a:r>
                      <a:r>
                        <a:rPr lang="tr-TR" sz="2000" dirty="0" smtClean="0">
                          <a:effectLst/>
                        </a:rPr>
                        <a:t>öğrencilere </a:t>
                      </a:r>
                      <a:r>
                        <a:rPr lang="tr-TR" sz="2000" dirty="0">
                          <a:effectLst/>
                        </a:rPr>
                        <a:t>merkezi şekilde belirlenmiş performans </a:t>
                      </a:r>
                      <a:r>
                        <a:rPr lang="tr-TR" sz="2000" dirty="0" smtClean="0">
                          <a:effectLst/>
                        </a:rPr>
                        <a:t>standartlarına</a:t>
                      </a:r>
                      <a:r>
                        <a:rPr lang="tr-TR" sz="2000" baseline="0" dirty="0" smtClean="0">
                          <a:effectLst/>
                        </a:rPr>
                        <a:t> </a:t>
                      </a:r>
                      <a:r>
                        <a:rPr lang="tr-TR" sz="2000" baseline="0" dirty="0" smtClean="0">
                          <a:effectLst/>
                        </a:rPr>
                        <a:t>uyum beklentisi</a:t>
                      </a:r>
                      <a:r>
                        <a:rPr lang="tr-TR" sz="2000" dirty="0" smtClean="0">
                          <a:effectLst/>
                        </a:rPr>
                        <a:t>. </a:t>
                      </a:r>
                      <a:endParaRPr lang="en-GB" sz="3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</a:rPr>
                        <a:t>- Okuma</a:t>
                      </a:r>
                      <a:r>
                        <a:rPr lang="tr-TR" sz="2000" dirty="0">
                          <a:effectLst/>
                        </a:rPr>
                        <a:t>, yazma, matematik ve fende temel bilgi ve yetenekleri geliştirmeye yönelik reformlar</a:t>
                      </a:r>
                      <a:r>
                        <a:rPr lang="tr-TR" sz="2000" dirty="0" smtClean="0">
                          <a:effectLst/>
                        </a:rPr>
                        <a:t>. </a:t>
                      </a:r>
                      <a:endParaRPr lang="en-GB" sz="3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</a:rPr>
                        <a:t>- Okul </a:t>
                      </a:r>
                      <a:r>
                        <a:rPr lang="tr-TR" sz="2000" dirty="0">
                          <a:effectLst/>
                        </a:rPr>
                        <a:t>performansının ve artan öğrenci başarısının promosyon, denetleme ve standart sınav sistemine bağlı olarak okulları veya öğretmenleri ödüllendirme veya cezalandırma ile çok yakından ilişkilendirilmesi. </a:t>
                      </a:r>
                      <a:endParaRPr lang="en-GB" sz="32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3200" dirty="0">
                          <a:effectLst/>
                        </a:rPr>
                        <a:t> </a:t>
                      </a:r>
                      <a:endParaRPr lang="en-GB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</a:rPr>
                        <a:t>- Esneklik </a:t>
                      </a:r>
                      <a:r>
                        <a:rPr lang="tr-TR" sz="2000" dirty="0">
                          <a:effectLst/>
                        </a:rPr>
                        <a:t>ve ucu açık standartlar</a:t>
                      </a:r>
                      <a:endParaRPr lang="en-GB" sz="3200" dirty="0">
                        <a:effectLst/>
                      </a:endParaRP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tr-TR" sz="2000" dirty="0" smtClean="0">
                          <a:effectLst/>
                        </a:rPr>
                        <a:t>Merkez </a:t>
                      </a:r>
                      <a:r>
                        <a:rPr lang="tr-TR" sz="2000" dirty="0">
                          <a:effectLst/>
                        </a:rPr>
                        <a:t>tarafından belirlenme yerine yerel ve okul odaklı müfredat </a:t>
                      </a:r>
                      <a:r>
                        <a:rPr lang="tr-TR" sz="2000" dirty="0" smtClean="0">
                          <a:effectLst/>
                        </a:rPr>
                        <a:t>geliştirmede. 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tr-TR" sz="2000" dirty="0" smtClean="0">
                          <a:effectLst/>
                        </a:rPr>
                        <a:t>Yerel </a:t>
                      </a:r>
                      <a:r>
                        <a:rPr lang="tr-TR" sz="2000" dirty="0">
                          <a:effectLst/>
                        </a:rPr>
                        <a:t>olarak öğrenim hedefleri ve </a:t>
                      </a:r>
                      <a:r>
                        <a:rPr lang="tr-TR" sz="2000" dirty="0" smtClean="0">
                          <a:effectLst/>
                        </a:rPr>
                        <a:t>bilgi </a:t>
                      </a:r>
                      <a:r>
                        <a:rPr lang="tr-TR" sz="2000" dirty="0">
                          <a:effectLst/>
                        </a:rPr>
                        <a:t>odaklı iletişim ağları geliştirme. </a:t>
                      </a:r>
                      <a:endParaRPr lang="en-GB" sz="3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</a:rPr>
                        <a:t>- Yaratıcılıkla </a:t>
                      </a:r>
                      <a:r>
                        <a:rPr lang="tr-TR" sz="2000" dirty="0">
                          <a:effectLst/>
                        </a:rPr>
                        <a:t>birleştirilmiş kapsamlı öğrenme</a:t>
                      </a:r>
                      <a:endParaRPr lang="en-GB" sz="3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</a:rPr>
                        <a:t>- Bireyin </a:t>
                      </a:r>
                      <a:r>
                        <a:rPr lang="tr-TR" sz="2000" dirty="0">
                          <a:effectLst/>
                        </a:rPr>
                        <a:t>kişisel, moral, yetenek, yaratıcılık ve bilgi anlamda gelişmesine yardımcı olabilecek derin ve geniş öğretime ve öğrenmeye odaklanmış bir eğitim. </a:t>
                      </a:r>
                      <a:endParaRPr lang="en-GB" sz="3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</a:rPr>
                        <a:t>- Güven </a:t>
                      </a:r>
                      <a:r>
                        <a:rPr lang="tr-TR" sz="2000" dirty="0">
                          <a:effectLst/>
                        </a:rPr>
                        <a:t>temelli profesyonellik ve </a:t>
                      </a:r>
                      <a:r>
                        <a:rPr lang="tr-TR" sz="2000" dirty="0" smtClean="0">
                          <a:effectLst/>
                        </a:rPr>
                        <a:t>meslektaşlar arası hesap </a:t>
                      </a:r>
                      <a:r>
                        <a:rPr lang="tr-TR" sz="2000" dirty="0">
                          <a:effectLst/>
                        </a:rPr>
                        <a:t>verilebilirlik </a:t>
                      </a:r>
                      <a:endParaRPr lang="en-GB" sz="3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808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/>
              <a:t>Öğretmen seçme ve yetiştirme programları </a:t>
            </a:r>
            <a:r>
              <a:rPr lang="en-GB" sz="3200" dirty="0"/>
              <a:t/>
            </a:r>
            <a:br>
              <a:rPr lang="en-GB" sz="3200" dirty="0"/>
            </a:br>
            <a:endParaRPr lang="en-GB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G</a:t>
            </a:r>
            <a:r>
              <a:rPr lang="tr-TR" dirty="0" smtClean="0"/>
              <a:t>ünümüz </a:t>
            </a:r>
            <a:r>
              <a:rPr lang="tr-TR"/>
              <a:t>Finlandiya’sında </a:t>
            </a:r>
            <a:r>
              <a:rPr lang="tr-TR" smtClean="0"/>
              <a:t>öğretmenlik </a:t>
            </a:r>
            <a:r>
              <a:rPr lang="tr-TR" dirty="0"/>
              <a:t>en fazla talep gören mesleklerden biri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Finlandiya’da öğretmenlik ile ilgili lisans eğitimi seçmelerine yılda yaklaşık 20,000 aday başvurmaktadır.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Finlandiya’da </a:t>
            </a:r>
            <a:r>
              <a:rPr lang="tr-TR" dirty="0"/>
              <a:t>öğretmenlerin aldığı maaş, ortalama gelirin üstünde bir gelir değildir (OECD, 2011).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Yine </a:t>
            </a:r>
            <a:r>
              <a:rPr lang="tr-TR" dirty="0"/>
              <a:t>aynı şekilde bir öretmenin çalışma saatleri diğer çalışanlardan pek de farklı değil.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39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143000"/>
          </a:xfrm>
        </p:spPr>
        <p:txBody>
          <a:bodyPr/>
          <a:lstStyle/>
          <a:p>
            <a:r>
              <a:rPr lang="tr-TR" dirty="0" smtClean="0"/>
              <a:t>Öğretmen adayı seçme süreci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Yeterlilik Sınavı </a:t>
            </a:r>
          </a:p>
          <a:p>
            <a:r>
              <a:rPr lang="tr-TR" dirty="0"/>
              <a:t>G</a:t>
            </a:r>
            <a:r>
              <a:rPr lang="tr-TR" dirty="0" smtClean="0"/>
              <a:t>eçmiş </a:t>
            </a:r>
            <a:r>
              <a:rPr lang="tr-TR" dirty="0"/>
              <a:t>öğrenim ve okul dışı </a:t>
            </a:r>
            <a:r>
              <a:rPr lang="tr-TR" dirty="0" smtClean="0"/>
              <a:t>başarı</a:t>
            </a:r>
          </a:p>
          <a:p>
            <a:r>
              <a:rPr lang="tr-TR" dirty="0"/>
              <a:t>G</a:t>
            </a:r>
            <a:r>
              <a:rPr lang="tr-TR" dirty="0" smtClean="0"/>
              <a:t>önüllü </a:t>
            </a:r>
            <a:r>
              <a:rPr lang="tr-TR" dirty="0"/>
              <a:t>olarak sosyal projelere katkı </a:t>
            </a:r>
            <a:r>
              <a:rPr lang="tr-TR" dirty="0" smtClean="0"/>
              <a:t>koymak(</a:t>
            </a:r>
            <a:r>
              <a:rPr lang="tr-TR" dirty="0" err="1" smtClean="0"/>
              <a:t>Sahlberg</a:t>
            </a:r>
            <a:r>
              <a:rPr lang="tr-TR" dirty="0"/>
              <a:t>, 2011). </a:t>
            </a:r>
            <a:endParaRPr lang="tr-TR" dirty="0" smtClean="0"/>
          </a:p>
          <a:p>
            <a:r>
              <a:rPr lang="tr-TR" dirty="0"/>
              <a:t>P</a:t>
            </a:r>
            <a:r>
              <a:rPr lang="tr-TR" dirty="0" smtClean="0"/>
              <a:t>edagoji </a:t>
            </a:r>
            <a:r>
              <a:rPr lang="tr-TR" dirty="0"/>
              <a:t>üzerine yazılı bir sınava girerler. </a:t>
            </a:r>
            <a:endParaRPr lang="tr-TR" dirty="0" smtClean="0"/>
          </a:p>
          <a:p>
            <a:r>
              <a:rPr lang="tr-TR" dirty="0"/>
              <a:t>S</a:t>
            </a:r>
            <a:r>
              <a:rPr lang="tr-TR" dirty="0" smtClean="0"/>
              <a:t>osyal </a:t>
            </a:r>
            <a:r>
              <a:rPr lang="tr-TR" dirty="0"/>
              <a:t>ve iletişimsel </a:t>
            </a:r>
            <a:r>
              <a:rPr lang="tr-TR" dirty="0" smtClean="0"/>
              <a:t>yeteneklerin </a:t>
            </a:r>
            <a:r>
              <a:rPr lang="tr-TR" dirty="0"/>
              <a:t>değerlendirildiği aktivite </a:t>
            </a:r>
            <a:r>
              <a:rPr lang="tr-TR" dirty="0" smtClean="0"/>
              <a:t>sınavı </a:t>
            </a:r>
            <a:r>
              <a:rPr lang="tr-TR" dirty="0"/>
              <a:t>(OAJ,2008). </a:t>
            </a:r>
            <a:endParaRPr lang="tr-TR" dirty="0" smtClean="0"/>
          </a:p>
          <a:p>
            <a:r>
              <a:rPr lang="tr-TR" dirty="0" smtClean="0"/>
              <a:t>Adaylar son </a:t>
            </a:r>
            <a:r>
              <a:rPr lang="tr-TR" dirty="0"/>
              <a:t>olarak neden öğretmen olmak istedikleri ile ilgili bir mülakata alınırlar.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020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143000"/>
          </a:xfrm>
        </p:spPr>
        <p:txBody>
          <a:bodyPr/>
          <a:lstStyle/>
          <a:p>
            <a:r>
              <a:rPr lang="tr-TR" dirty="0" smtClean="0"/>
              <a:t>Öğretmen Yetiştirme Programı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5 yıllık öğretmen yetiştirme </a:t>
            </a:r>
            <a:r>
              <a:rPr lang="tr-TR" dirty="0" smtClean="0"/>
              <a:t>programı</a:t>
            </a:r>
          </a:p>
          <a:p>
            <a:r>
              <a:rPr lang="tr-TR" dirty="0"/>
              <a:t>3 yılın ardında 2 yıl süren araştırma temelli bir mastır programını bitirmek zorundadırlar. </a:t>
            </a:r>
            <a:endParaRPr lang="tr-TR" dirty="0" smtClean="0"/>
          </a:p>
          <a:p>
            <a:r>
              <a:rPr lang="tr-TR" dirty="0"/>
              <a:t>Öğretmen eğitiminin oldukça teorik bir yanı olmasına rağmen toplamda 20 krediye varan pratik dersler de zorunlu olarak alınır (OAJ, 2008). </a:t>
            </a:r>
            <a:endParaRPr lang="tr-TR" dirty="0" smtClean="0"/>
          </a:p>
          <a:p>
            <a:r>
              <a:rPr lang="tr-TR" dirty="0"/>
              <a:t>H</a:t>
            </a:r>
            <a:r>
              <a:rPr lang="tr-TR" dirty="0" smtClean="0"/>
              <a:t>er </a:t>
            </a:r>
            <a:r>
              <a:rPr lang="tr-TR" dirty="0"/>
              <a:t>yılın sonunda </a:t>
            </a:r>
            <a:r>
              <a:rPr lang="tr-TR" dirty="0" smtClean="0"/>
              <a:t>öğretim </a:t>
            </a:r>
            <a:r>
              <a:rPr lang="tr-TR" dirty="0"/>
              <a:t>temelli pratik </a:t>
            </a:r>
            <a:r>
              <a:rPr lang="tr-TR" dirty="0" smtClean="0"/>
              <a:t>dersler alma şartı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458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/>
          <a:lstStyle/>
          <a:p>
            <a:r>
              <a:rPr lang="tr-TR" dirty="0"/>
              <a:t>Öğretmen Yetiştirme Programı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Ö</a:t>
            </a:r>
            <a:r>
              <a:rPr lang="tr-TR" dirty="0" smtClean="0"/>
              <a:t>nce teori, daha </a:t>
            </a:r>
            <a:r>
              <a:rPr lang="tr-TR" dirty="0"/>
              <a:t>sonra ise öğretim okulları (</a:t>
            </a:r>
            <a:r>
              <a:rPr lang="tr-TR" dirty="0" err="1"/>
              <a:t>teaching</a:t>
            </a:r>
            <a:r>
              <a:rPr lang="tr-TR" dirty="0"/>
              <a:t> </a:t>
            </a:r>
            <a:r>
              <a:rPr lang="tr-TR" dirty="0" err="1"/>
              <a:t>school</a:t>
            </a:r>
            <a:r>
              <a:rPr lang="tr-TR" dirty="0"/>
              <a:t>) adı verilen bölümlerde </a:t>
            </a:r>
            <a:r>
              <a:rPr lang="tr-TR" dirty="0" smtClean="0"/>
              <a:t>öğrenileni </a:t>
            </a:r>
            <a:r>
              <a:rPr lang="tr-TR" dirty="0"/>
              <a:t>pratikte </a:t>
            </a:r>
            <a:r>
              <a:rPr lang="tr-TR" dirty="0" smtClean="0"/>
              <a:t>uygulama</a:t>
            </a:r>
          </a:p>
          <a:p>
            <a:endParaRPr lang="tr-TR" dirty="0" smtClean="0"/>
          </a:p>
          <a:p>
            <a:r>
              <a:rPr lang="tr-TR" dirty="0" smtClean="0"/>
              <a:t>Araştırmaya yönelme: </a:t>
            </a:r>
          </a:p>
          <a:p>
            <a:pPr marL="0" indent="0">
              <a:buNone/>
            </a:pPr>
            <a:r>
              <a:rPr lang="tr-TR" dirty="0" smtClean="0"/>
              <a:t>“</a:t>
            </a:r>
            <a:r>
              <a:rPr lang="tr-TR" i="1" dirty="0"/>
              <a:t>araştırmacı öğretmen yetiştirme”</a:t>
            </a:r>
            <a:r>
              <a:rPr lang="tr-TR" dirty="0"/>
              <a:t>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/>
              <a:t>kolektif düşünme ve işbirliği</a:t>
            </a:r>
          </a:p>
        </p:txBody>
      </p:sp>
    </p:spTree>
    <p:extLst>
      <p:ext uri="{BB962C8B-B14F-4D97-AF65-F5344CB8AC3E}">
        <p14:creationId xmlns:p14="http://schemas.microsoft.com/office/powerpoint/2010/main" val="418985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pPr algn="ctr"/>
            <a:r>
              <a:rPr lang="tr-TR" dirty="0" smtClean="0"/>
              <a:t>Giriş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Günümüz dünyasında ve özellikle de Kıbrıs’ın kuzeyinde gelir seviyesi farklılıkları gittikçe artmakta ve bu eşitsizliklerden en çok çocuklar ve gençler etkilenmektedir (</a:t>
            </a:r>
            <a:r>
              <a:rPr lang="tr-TR" dirty="0" err="1"/>
              <a:t>Wilkinson</a:t>
            </a:r>
            <a:r>
              <a:rPr lang="tr-TR" dirty="0"/>
              <a:t> ve </a:t>
            </a:r>
            <a:r>
              <a:rPr lang="tr-TR" dirty="0" err="1"/>
              <a:t>Pickett</a:t>
            </a:r>
            <a:r>
              <a:rPr lang="tr-TR" dirty="0"/>
              <a:t>, 2011; Azgın, 2013). </a:t>
            </a:r>
            <a:endParaRPr lang="tr-TR" dirty="0" smtClean="0"/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Bu tür eşitsizlikleri ortadan kaldırmanın en güçlü aracı gençlere bedava, kaliteli ve eşit kamusal eğitim imkanlarını sunmaktır.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092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88295" y="476672"/>
            <a:ext cx="8229600" cy="1143000"/>
          </a:xfrm>
        </p:spPr>
        <p:txBody>
          <a:bodyPr/>
          <a:lstStyle/>
          <a:p>
            <a:r>
              <a:rPr lang="tr-TR" dirty="0" smtClean="0"/>
              <a:t>Öğretmenlik mesleği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Öğretmenlerin OECD ortalamalarının altında ders saati varken, geriye kalan zamanlarında meslektaşları ile birlikte </a:t>
            </a:r>
            <a:r>
              <a:rPr lang="tr-TR" dirty="0" smtClean="0"/>
              <a:t>çalışma ve araştırma oranları </a:t>
            </a:r>
            <a:r>
              <a:rPr lang="tr-TR" dirty="0"/>
              <a:t>diğer ülkelere nazaran çok daha fazladır (OECD, 2009</a:t>
            </a:r>
            <a:r>
              <a:rPr lang="tr-TR" dirty="0" smtClean="0"/>
              <a:t>).</a:t>
            </a:r>
          </a:p>
          <a:p>
            <a:endParaRPr lang="tr-TR" dirty="0"/>
          </a:p>
          <a:p>
            <a:r>
              <a:rPr lang="tr-TR" dirty="0"/>
              <a:t>Ö</a:t>
            </a:r>
            <a:r>
              <a:rPr lang="tr-TR" dirty="0" smtClean="0"/>
              <a:t>ğrencilerin </a:t>
            </a:r>
            <a:r>
              <a:rPr lang="tr-TR" dirty="0"/>
              <a:t>ve okulun problemlerini ve hedeflerini öğretmenler kolektif çalışmalar sonucunda belirler ve </a:t>
            </a:r>
            <a:r>
              <a:rPr lang="tr-TR" dirty="0" smtClean="0"/>
              <a:t>raporlar </a:t>
            </a:r>
            <a:r>
              <a:rPr lang="tr-TR" dirty="0"/>
              <a:t>(OECD, 2012).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 </a:t>
            </a:r>
            <a:r>
              <a:rPr lang="tr-TR" dirty="0"/>
              <a:t>Ortak sorunları olan ve özellikle de daha önce benzer sorunları çözmekte başarılı olmuş okullardan öğretmenler diğer okullara yardımcı olmak için ziyaretlerde bulunur (</a:t>
            </a:r>
            <a:r>
              <a:rPr lang="tr-TR" dirty="0" err="1"/>
              <a:t>Shalberg</a:t>
            </a:r>
            <a:r>
              <a:rPr lang="tr-TR" dirty="0"/>
              <a:t>, 2011).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321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8229600" cy="1143000"/>
          </a:xfrm>
        </p:spPr>
        <p:txBody>
          <a:bodyPr/>
          <a:lstStyle/>
          <a:p>
            <a:r>
              <a:rPr lang="tr-TR" dirty="0"/>
              <a:t>Öğretmenlik mesleği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484784"/>
            <a:ext cx="8229600" cy="4389120"/>
          </a:xfrm>
        </p:spPr>
        <p:txBody>
          <a:bodyPr>
            <a:normAutofit/>
          </a:bodyPr>
          <a:lstStyle/>
          <a:p>
            <a:r>
              <a:rPr lang="tr-TR" dirty="0" smtClean="0"/>
              <a:t>Öğretmenler </a:t>
            </a:r>
            <a:r>
              <a:rPr lang="tr-TR" dirty="0"/>
              <a:t>çalışma saatlerinin yarısını </a:t>
            </a:r>
            <a:r>
              <a:rPr lang="tr-TR" dirty="0" smtClean="0"/>
              <a:t>araştırma, müfredat </a:t>
            </a:r>
            <a:r>
              <a:rPr lang="tr-TR" dirty="0"/>
              <a:t>geliştirmeye, öğrenci ve öğretmen değerlendirmeye ve kolektif </a:t>
            </a:r>
            <a:r>
              <a:rPr lang="tr-TR" dirty="0" smtClean="0"/>
              <a:t>çalışmaya harcıyor </a:t>
            </a:r>
            <a:r>
              <a:rPr lang="tr-TR" dirty="0"/>
              <a:t>(</a:t>
            </a:r>
            <a:r>
              <a:rPr lang="tr-TR" dirty="0" err="1"/>
              <a:t>Hansén</a:t>
            </a:r>
            <a:r>
              <a:rPr lang="tr-TR" dirty="0"/>
              <a:t>, 1998).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Öğretmenlerin neredeyse hepsi gönüllü en az yılda iki kez meslek içi eğitim alıyor. </a:t>
            </a:r>
          </a:p>
          <a:p>
            <a:endParaRPr lang="tr-TR" dirty="0"/>
          </a:p>
          <a:p>
            <a:r>
              <a:rPr lang="tr-TR" dirty="0"/>
              <a:t>D</a:t>
            </a:r>
            <a:r>
              <a:rPr lang="tr-TR" dirty="0" smtClean="0"/>
              <a:t>enetleme </a:t>
            </a:r>
            <a:r>
              <a:rPr lang="tr-TR" dirty="0"/>
              <a:t>meslektaşlar arasında gelişime yönelik olarak </a:t>
            </a:r>
            <a:r>
              <a:rPr lang="tr-TR" dirty="0" smtClean="0"/>
              <a:t>yapılıyor.</a:t>
            </a:r>
          </a:p>
          <a:p>
            <a:endParaRPr lang="tr-T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571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Öğretmen Sendikaları 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Finlandiya’daki bütün öğretmenler sendikalıdır</a:t>
            </a:r>
          </a:p>
          <a:p>
            <a:endParaRPr lang="tr-TR" dirty="0"/>
          </a:p>
          <a:p>
            <a:r>
              <a:rPr lang="tr-TR" dirty="0" smtClean="0"/>
              <a:t>Sendika öğretmenlerin haklarını savunmak dışında eğitimin geleceğiyle ilgili çalışmalar yürütmektedir. </a:t>
            </a:r>
          </a:p>
          <a:p>
            <a:endParaRPr lang="tr-TR" dirty="0"/>
          </a:p>
          <a:p>
            <a:r>
              <a:rPr lang="tr-TR" dirty="0" smtClean="0"/>
              <a:t>İş dünyası, siyasiler ve farklı sivil toplum örgütleriyle görüşmeler gerçekleştirip eğitimdeki temel ihtiyaçları belirleyen önemli bir kurumdur. </a:t>
            </a:r>
          </a:p>
          <a:p>
            <a:endParaRPr lang="tr-T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072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404664"/>
            <a:ext cx="8229600" cy="1143000"/>
          </a:xfrm>
        </p:spPr>
        <p:txBody>
          <a:bodyPr/>
          <a:lstStyle/>
          <a:p>
            <a:r>
              <a:rPr lang="tr-TR" dirty="0" smtClean="0"/>
              <a:t>Sonuç ve öneriler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Öğretmen seçme ve yetiştirmede kapsamlı bir düzenleme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Üniversite </a:t>
            </a:r>
            <a:r>
              <a:rPr lang="tr-TR" dirty="0"/>
              <a:t>bünyesinde bağımsız bir Kuzey Kıbrıs Eğitim Enstitüsü </a:t>
            </a:r>
            <a:r>
              <a:rPr lang="tr-TR" dirty="0" smtClean="0"/>
              <a:t>kurulması</a:t>
            </a:r>
          </a:p>
          <a:p>
            <a:endParaRPr lang="tr-TR" dirty="0"/>
          </a:p>
          <a:p>
            <a:r>
              <a:rPr lang="tr-TR" dirty="0"/>
              <a:t>K</a:t>
            </a:r>
            <a:r>
              <a:rPr lang="tr-TR" dirty="0" smtClean="0"/>
              <a:t>urumun </a:t>
            </a:r>
            <a:r>
              <a:rPr lang="tr-TR" dirty="0"/>
              <a:t>üç asli göveri olmalıdır: 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smtClean="0"/>
              <a:t>Uluslararası </a:t>
            </a:r>
            <a:r>
              <a:rPr lang="tr-TR" dirty="0"/>
              <a:t>standartlara ve yerel ihtiyaçlara göre orta ve lise düzeyinde öğretmen yetiştirme ve </a:t>
            </a:r>
            <a:r>
              <a:rPr lang="tr-TR" dirty="0" smtClean="0"/>
              <a:t>seçme</a:t>
            </a:r>
          </a:p>
          <a:p>
            <a:pPr marL="514350" indent="-514350">
              <a:buAutoNum type="arabicPeriod"/>
            </a:pPr>
            <a:r>
              <a:rPr lang="tr-TR" dirty="0"/>
              <a:t>M</a:t>
            </a:r>
            <a:r>
              <a:rPr lang="tr-TR" dirty="0" smtClean="0"/>
              <a:t>üfredat </a:t>
            </a:r>
            <a:r>
              <a:rPr lang="tr-TR" dirty="0"/>
              <a:t>tasarlama ve geliştirme için araştırma ve çalışma yapma </a:t>
            </a:r>
          </a:p>
          <a:p>
            <a:pPr marL="514350" indent="-514350">
              <a:buAutoNum type="arabicPeriod"/>
            </a:pPr>
            <a:r>
              <a:rPr lang="tr-TR" dirty="0"/>
              <a:t>M</a:t>
            </a:r>
            <a:r>
              <a:rPr lang="tr-TR" dirty="0" smtClean="0"/>
              <a:t>eslek </a:t>
            </a:r>
            <a:r>
              <a:rPr lang="tr-TR" dirty="0"/>
              <a:t>içi eğitim. </a:t>
            </a:r>
            <a:r>
              <a:rPr lang="tr-TR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5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Sonuç ve öneriler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Profesyonel Öğrenim Toplulukları (</a:t>
            </a:r>
            <a:r>
              <a:rPr lang="tr-TR" dirty="0" err="1"/>
              <a:t>PÖT’ler</a:t>
            </a:r>
            <a:r>
              <a:rPr lang="tr-TR" dirty="0"/>
              <a:t>) kurulmaya </a:t>
            </a:r>
            <a:r>
              <a:rPr lang="tr-TR" dirty="0" smtClean="0"/>
              <a:t>başlanmalıdır</a:t>
            </a:r>
          </a:p>
          <a:p>
            <a:endParaRPr lang="tr-TR" dirty="0"/>
          </a:p>
          <a:p>
            <a:r>
              <a:rPr lang="tr-TR" dirty="0" err="1"/>
              <a:t>PÖT’ler</a:t>
            </a:r>
            <a:r>
              <a:rPr lang="tr-TR" dirty="0"/>
              <a:t> </a:t>
            </a:r>
            <a:r>
              <a:rPr lang="tr-TR" dirty="0" smtClean="0"/>
              <a:t>öğretmenlerin </a:t>
            </a:r>
            <a:r>
              <a:rPr lang="tr-TR" dirty="0"/>
              <a:t>ders saatleri dışında kolektif olarak ne yönde ve nasıl çalışmaları gerektiği ile ilgilidir.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Dönemlik hedefler </a:t>
            </a:r>
            <a:r>
              <a:rPr lang="tr-TR" dirty="0" err="1" smtClean="0"/>
              <a:t>PÖT’ler</a:t>
            </a:r>
            <a:r>
              <a:rPr lang="tr-TR" dirty="0" smtClean="0"/>
              <a:t> aracılığı ile belirlenmeli ve denetlenmelidir.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41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Ekonomi gelişmeden eğitim gelişebilir mi?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/>
              <a:t>ABD öğrenci başında 8500 dolar harcarken Finlandiya 7500 dolar </a:t>
            </a:r>
            <a:r>
              <a:rPr lang="tr-TR" dirty="0" smtClean="0"/>
              <a:t>harcamaktadır. 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ABD uluslararası değerlendirmelerde </a:t>
            </a:r>
            <a:r>
              <a:rPr lang="tr-TR" dirty="0"/>
              <a:t>yirmi altıncı iken Finlandiya birincidir. 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Dünya’nın </a:t>
            </a:r>
            <a:r>
              <a:rPr lang="tr-TR" dirty="0"/>
              <a:t>çeşitli yerlerinde </a:t>
            </a:r>
            <a:r>
              <a:rPr lang="tr-TR" dirty="0" smtClean="0"/>
              <a:t>politik irade ile kamusal </a:t>
            </a:r>
            <a:r>
              <a:rPr lang="tr-TR" dirty="0"/>
              <a:t>eğitimin özelden daha iyi </a:t>
            </a:r>
            <a:r>
              <a:rPr lang="tr-TR" dirty="0" smtClean="0"/>
              <a:t>hale getirildiği </a:t>
            </a:r>
            <a:r>
              <a:rPr lang="tr-TR" dirty="0"/>
              <a:t>örnekler </a:t>
            </a:r>
            <a:r>
              <a:rPr lang="tr-TR" dirty="0" smtClean="0"/>
              <a:t>mevcuttur.  </a:t>
            </a:r>
            <a:endParaRPr lang="tr-TR" dirty="0"/>
          </a:p>
          <a:p>
            <a:pPr algn="just"/>
            <a:endParaRPr lang="tr-TR" dirty="0"/>
          </a:p>
          <a:p>
            <a:pPr algn="just"/>
            <a:r>
              <a:rPr lang="tr-TR" dirty="0"/>
              <a:t>Gerekli siyasi ve sivil inisiyatifler ortaya konulduğu zaman Kıbrıs’ın kuzeyinde de kamusal eğitimin kalitesini özelden daha ileriye çekmek mümkündür.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90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Kamusal eğitimin başarılı olduğu ülkeler 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Objektif </a:t>
            </a:r>
            <a:r>
              <a:rPr lang="tr-TR" dirty="0"/>
              <a:t>bir başarı tanımı ve değerlendirmesi </a:t>
            </a:r>
            <a:r>
              <a:rPr lang="tr-TR" dirty="0" smtClean="0"/>
              <a:t>nasıl geliştirilebilir? </a:t>
            </a:r>
          </a:p>
          <a:p>
            <a:endParaRPr lang="tr-TR" dirty="0"/>
          </a:p>
          <a:p>
            <a:r>
              <a:rPr lang="tr-TR" dirty="0"/>
              <a:t>D</a:t>
            </a:r>
            <a:r>
              <a:rPr lang="tr-TR" dirty="0" smtClean="0"/>
              <a:t>ünyada </a:t>
            </a:r>
            <a:r>
              <a:rPr lang="tr-TR" dirty="0"/>
              <a:t>günden güne daha popüler hale gelen </a:t>
            </a:r>
            <a:r>
              <a:rPr lang="tr-TR" dirty="0" err="1" smtClean="0"/>
              <a:t>PISA’nin</a:t>
            </a:r>
            <a:r>
              <a:rPr lang="tr-TR" dirty="0" smtClean="0"/>
              <a:t> </a:t>
            </a:r>
            <a:r>
              <a:rPr lang="tr-TR" dirty="0"/>
              <a:t>(Program </a:t>
            </a:r>
            <a:r>
              <a:rPr lang="tr-TR" dirty="0" err="1"/>
              <a:t>for</a:t>
            </a:r>
            <a:r>
              <a:rPr lang="tr-TR" dirty="0"/>
              <a:t> International </a:t>
            </a:r>
            <a:r>
              <a:rPr lang="tr-TR" dirty="0" err="1"/>
              <a:t>Student</a:t>
            </a:r>
            <a:r>
              <a:rPr lang="tr-TR" dirty="0"/>
              <a:t> </a:t>
            </a:r>
            <a:r>
              <a:rPr lang="tr-TR" dirty="0" err="1"/>
              <a:t>Assessment</a:t>
            </a:r>
            <a:r>
              <a:rPr lang="tr-TR" dirty="0" smtClean="0"/>
              <a:t>) bu tür bir değerlendirmeye yakın olduğunu söyleyebiliriz. </a:t>
            </a:r>
          </a:p>
          <a:p>
            <a:endParaRPr lang="tr-T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519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PISA </a:t>
            </a:r>
            <a:r>
              <a:rPr lang="tr-TR" dirty="0"/>
              <a:t>(Program </a:t>
            </a:r>
            <a:r>
              <a:rPr lang="tr-TR" dirty="0" err="1"/>
              <a:t>for</a:t>
            </a:r>
            <a:r>
              <a:rPr lang="tr-TR" dirty="0"/>
              <a:t> International </a:t>
            </a:r>
            <a:r>
              <a:rPr lang="tr-TR" dirty="0" err="1"/>
              <a:t>Student</a:t>
            </a:r>
            <a:r>
              <a:rPr lang="tr-TR" dirty="0"/>
              <a:t> </a:t>
            </a:r>
            <a:r>
              <a:rPr lang="tr-TR" dirty="0" err="1"/>
              <a:t>Assessment</a:t>
            </a:r>
            <a:r>
              <a:rPr lang="tr-TR" dirty="0" smtClean="0"/>
              <a:t>)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132856"/>
            <a:ext cx="8229600" cy="4389120"/>
          </a:xfrm>
        </p:spPr>
        <p:txBody>
          <a:bodyPr>
            <a:normAutofit/>
          </a:bodyPr>
          <a:lstStyle/>
          <a:p>
            <a:r>
              <a:rPr lang="tr-TR" dirty="0"/>
              <a:t>15 yaşındaki öğrencilerin okuma, bilim ve matematik alanlarındaki performansını ölçmek için Ekonomik Kalkınma ve İşbirliği Örgütü (OECD) tarafında </a:t>
            </a:r>
            <a:r>
              <a:rPr lang="tr-TR" dirty="0" smtClean="0"/>
              <a:t>geliştirilmiştir. </a:t>
            </a:r>
          </a:p>
          <a:p>
            <a:endParaRPr lang="tr-TR" dirty="0"/>
          </a:p>
          <a:p>
            <a:r>
              <a:rPr lang="tr-TR" dirty="0"/>
              <a:t>PISA değerlendirmeleri 2000 yılından bu yana her 3 yılda bir yapılmakta ve sonuçlar raporlar şeklinde yayınlamaktadır. </a:t>
            </a:r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93515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000" dirty="0"/>
              <a:t>PISA (Program </a:t>
            </a:r>
            <a:r>
              <a:rPr lang="tr-TR" sz="4000" dirty="0" err="1"/>
              <a:t>for</a:t>
            </a:r>
            <a:r>
              <a:rPr lang="tr-TR" sz="4000" dirty="0"/>
              <a:t> International </a:t>
            </a:r>
            <a:r>
              <a:rPr lang="tr-TR" sz="4000" dirty="0" err="1"/>
              <a:t>Student</a:t>
            </a:r>
            <a:r>
              <a:rPr lang="tr-TR" sz="4000" dirty="0"/>
              <a:t> </a:t>
            </a:r>
            <a:r>
              <a:rPr lang="tr-TR" sz="4000" dirty="0" err="1"/>
              <a:t>Assessment</a:t>
            </a:r>
            <a:r>
              <a:rPr lang="tr-TR" sz="4000" dirty="0"/>
              <a:t>)</a:t>
            </a:r>
            <a:endParaRPr lang="en-GB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Ö</a:t>
            </a:r>
            <a:r>
              <a:rPr lang="tr-TR" dirty="0" smtClean="0"/>
              <a:t>ğrencilerin </a:t>
            </a:r>
            <a:r>
              <a:rPr lang="tr-TR" dirty="0"/>
              <a:t>gerçek hayatta karşılaşabilecekleri problemler ve durumlar karşısında bildiklerini ne ölçüde kullanabildiğini ölçmeyi hedeflemektedir (OECD, 2012</a:t>
            </a:r>
            <a:r>
              <a:rPr lang="tr-TR" dirty="0" smtClean="0"/>
              <a:t>)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err="1" smtClean="0"/>
              <a:t>PISA’nın</a:t>
            </a:r>
            <a:r>
              <a:rPr lang="tr-TR" dirty="0" smtClean="0"/>
              <a:t> </a:t>
            </a:r>
            <a:r>
              <a:rPr lang="tr-TR" dirty="0"/>
              <a:t>böyle bir ölçme ve değerlendirme metodu benimsemesi, öğrenimi hayat boyu süren bir unsur olarak ele aldığını ortaya koyuyor (OECD, 2009</a:t>
            </a:r>
            <a:r>
              <a:rPr lang="tr-TR" dirty="0" smtClean="0"/>
              <a:t>).</a:t>
            </a:r>
          </a:p>
          <a:p>
            <a:endParaRPr lang="tr-TR" dirty="0"/>
          </a:p>
          <a:p>
            <a:r>
              <a:rPr lang="tr-TR" dirty="0" err="1"/>
              <a:t>PISA’da</a:t>
            </a:r>
            <a:r>
              <a:rPr lang="tr-TR" dirty="0"/>
              <a:t> başarılı olan </a:t>
            </a:r>
            <a:r>
              <a:rPr lang="tr-TR" dirty="0" smtClean="0"/>
              <a:t>öğrenciler </a:t>
            </a:r>
            <a:r>
              <a:rPr lang="tr-TR" dirty="0"/>
              <a:t>okul dışında ve ileriki hayatlarında da başarılı </a:t>
            </a:r>
            <a:r>
              <a:rPr lang="tr-TR" dirty="0" smtClean="0"/>
              <a:t>olabileceklerini </a:t>
            </a:r>
            <a:r>
              <a:rPr lang="tr-TR" dirty="0" err="1" smtClean="0"/>
              <a:t>soyleyebiliriz</a:t>
            </a:r>
            <a:r>
              <a:rPr lang="tr-TR" dirty="0" smtClean="0"/>
              <a:t> (</a:t>
            </a:r>
            <a:r>
              <a:rPr lang="tr-TR" dirty="0" err="1" smtClean="0"/>
              <a:t>Hautamäki</a:t>
            </a:r>
            <a:r>
              <a:rPr lang="tr-TR" dirty="0" smtClean="0"/>
              <a:t> </a:t>
            </a:r>
            <a:r>
              <a:rPr lang="tr-TR" dirty="0"/>
              <a:t>et. al. 2008).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580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Autofit/>
          </a:bodyPr>
          <a:lstStyle/>
          <a:p>
            <a:r>
              <a:rPr lang="tr-TR" sz="4000" dirty="0" err="1" smtClean="0"/>
              <a:t>PISA’da</a:t>
            </a:r>
            <a:r>
              <a:rPr lang="tr-TR" sz="4000" dirty="0" smtClean="0"/>
              <a:t> Başarılı Olan Ülkeler: Finlandiya	</a:t>
            </a:r>
            <a:endParaRPr lang="en-GB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Finlandiya’nın kamusal eğitim sistemi </a:t>
            </a:r>
            <a:r>
              <a:rPr lang="tr-TR" dirty="0" err="1" smtClean="0"/>
              <a:t>PISA’da</a:t>
            </a:r>
            <a:r>
              <a:rPr lang="tr-TR" dirty="0" smtClean="0"/>
              <a:t>  en </a:t>
            </a:r>
            <a:r>
              <a:rPr lang="tr-TR" dirty="0"/>
              <a:t>iyi skorları </a:t>
            </a:r>
            <a:r>
              <a:rPr lang="tr-TR" dirty="0" smtClean="0"/>
              <a:t>elde etmektedir (OECD</a:t>
            </a:r>
            <a:r>
              <a:rPr lang="tr-TR" dirty="0"/>
              <a:t>, 2012).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Finlandiya PISA değerlendirmelerinde en eşitlikçi kamusal eğitim sektörüne sahip ülke olarak da gösterilmektedir.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Finlandiya, kamusal eğitimin birincil görevlerinden olan her gence ve çocuğa parasız ve kaliteli eğitim verme ilkesini oldukça başarılı bir şekilde yerine getiren bir sisteme </a:t>
            </a:r>
            <a:r>
              <a:rPr lang="tr-TR" dirty="0" smtClean="0"/>
              <a:t>sahiptir (</a:t>
            </a:r>
            <a:r>
              <a:rPr lang="tr-TR" dirty="0" err="1"/>
              <a:t>Sahlberg</a:t>
            </a:r>
            <a:r>
              <a:rPr lang="tr-TR" dirty="0"/>
              <a:t>, 2012).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/>
              <a:t>İyi eğitim politikaları gözetildiğinde kamusal eğitimin eşitlikçi, kaliteli ve etkili olabilmesinin önünde pek de bir engel yoktur. Finlandiya bunun gerçek ve canlı bir örneğidir. 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60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>
            <a:noAutofit/>
          </a:bodyPr>
          <a:lstStyle/>
          <a:p>
            <a:r>
              <a:rPr lang="tr-TR" sz="4000" dirty="0" smtClean="0"/>
              <a:t>Finlandiya hakkında kısa bilgilendirme</a:t>
            </a:r>
            <a:endParaRPr lang="en-GB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61872"/>
          </a:xfrm>
        </p:spPr>
        <p:txBody>
          <a:bodyPr>
            <a:normAutofit lnSpcReduction="10000"/>
          </a:bodyPr>
          <a:lstStyle/>
          <a:p>
            <a:r>
              <a:rPr lang="tr-TR" dirty="0"/>
              <a:t>Fin toplumu neredeyse 600 yıl boyunca İsveç Krallığı tarafından yönetilmiştir. </a:t>
            </a:r>
            <a:endParaRPr lang="tr-TR" dirty="0" smtClean="0"/>
          </a:p>
          <a:p>
            <a:r>
              <a:rPr lang="tr-TR" dirty="0"/>
              <a:t>D</a:t>
            </a:r>
            <a:r>
              <a:rPr lang="tr-TR" dirty="0" smtClean="0"/>
              <a:t>aha </a:t>
            </a:r>
            <a:r>
              <a:rPr lang="tr-TR" dirty="0"/>
              <a:t>sonra </a:t>
            </a:r>
            <a:r>
              <a:rPr lang="tr-TR" dirty="0" smtClean="0"/>
              <a:t>ise </a:t>
            </a:r>
            <a:r>
              <a:rPr lang="tr-TR" dirty="0"/>
              <a:t>Rus İmparatorluğunun egemenliği altında olan Finlandiya, 1917’de bağımsızlığını ilan eder.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durum Fin toplumunda bir varoluş kaygısı ve mücadelesi olarak kendini belli </a:t>
            </a:r>
            <a:r>
              <a:rPr lang="tr-TR" dirty="0" smtClean="0"/>
              <a:t>etmektedir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Shalberg</a:t>
            </a:r>
            <a:r>
              <a:rPr lang="tr-TR" dirty="0" smtClean="0"/>
              <a:t>, 2011)</a:t>
            </a:r>
          </a:p>
          <a:p>
            <a:r>
              <a:rPr lang="tr-TR" dirty="0"/>
              <a:t>Etrafı güçlü ülkeler tarafından çevrelenen Finlandiya için bağımsızlığı koruma ve bu güçlü ülkelerle başa çıkabilme kaygısı bugün bile kendini korumaktadır (</a:t>
            </a:r>
            <a:r>
              <a:rPr lang="tr-TR" dirty="0" err="1"/>
              <a:t>Simola</a:t>
            </a:r>
            <a:r>
              <a:rPr lang="tr-TR" dirty="0"/>
              <a:t>, 2005).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582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Autofit/>
          </a:bodyPr>
          <a:lstStyle/>
          <a:p>
            <a:r>
              <a:rPr lang="tr-TR" sz="4000" dirty="0"/>
              <a:t>Finlandiya hakkında kısa bilgilendirme</a:t>
            </a:r>
            <a:endParaRPr lang="en-GB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1950’lerde Finlandiya’nın ekonomik durumunun komşusu İsveç’in 1910’daki ekonomik </a:t>
            </a:r>
            <a:r>
              <a:rPr lang="tr-TR" dirty="0" smtClean="0"/>
              <a:t>yapısına sahipti (</a:t>
            </a:r>
            <a:r>
              <a:rPr lang="tr-TR" dirty="0" err="1" smtClean="0"/>
              <a:t>Routti</a:t>
            </a:r>
            <a:r>
              <a:rPr lang="tr-TR" dirty="0" smtClean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Ylä-Anttila</a:t>
            </a:r>
            <a:r>
              <a:rPr lang="tr-TR" dirty="0"/>
              <a:t>, 2006).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1950’lere kadar Fin toplumunun eğitim seviyesinin oldukça düşük olduğunu da söylemek mümkündür. Örneğin </a:t>
            </a:r>
            <a:r>
              <a:rPr lang="tr-TR" dirty="0" smtClean="0"/>
              <a:t>1950’lerde </a:t>
            </a:r>
            <a:r>
              <a:rPr lang="tr-TR" dirty="0"/>
              <a:t>çoğu genç Fin, 6 yıllık eğitimden sonra okulu bırakmaktaydı (OECD, 2011: 119</a:t>
            </a:r>
            <a:r>
              <a:rPr lang="tr-TR" dirty="0" smtClean="0"/>
              <a:t>).</a:t>
            </a:r>
          </a:p>
          <a:p>
            <a:endParaRPr lang="tr-TR" dirty="0"/>
          </a:p>
          <a:p>
            <a:r>
              <a:rPr lang="tr-TR" dirty="0" smtClean="0"/>
              <a:t>Bu durum 1970’lerin sonuna kadar pek farklılık göstermemektedir (</a:t>
            </a:r>
            <a:r>
              <a:rPr lang="tr-TR" dirty="0" err="1" smtClean="0"/>
              <a:t>Shalberg</a:t>
            </a:r>
            <a:r>
              <a:rPr lang="tr-TR" dirty="0" smtClean="0"/>
              <a:t>, 2012). 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/>
              <a:t>Bu açıdan bakıldığında, Finlandiya Kıbrıs ile pek de farklılık göstermeyen tarıma dayalı, eğitim seviyesi düşük bir topluma sahipti.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08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1809</TotalTime>
  <Words>1398</Words>
  <Application>Microsoft Office PowerPoint</Application>
  <PresentationFormat>Ekran Gösterisi (4:3)</PresentationFormat>
  <Paragraphs>156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Akış</vt:lpstr>
      <vt:lpstr>Eğitimde Alternatifler </vt:lpstr>
      <vt:lpstr>Giriş</vt:lpstr>
      <vt:lpstr>Ekonomi gelişmeden eğitim gelişebilir mi?</vt:lpstr>
      <vt:lpstr>Kamusal eğitimin başarılı olduğu ülkeler </vt:lpstr>
      <vt:lpstr>PISA (Program for International Student Assessment)</vt:lpstr>
      <vt:lpstr>PISA (Program for International Student Assessment)</vt:lpstr>
      <vt:lpstr>PISA’da Başarılı Olan Ülkeler: Finlandiya </vt:lpstr>
      <vt:lpstr>Finlandiya hakkında kısa bilgilendirme</vt:lpstr>
      <vt:lpstr>Finlandiya hakkında kısa bilgilendirme</vt:lpstr>
      <vt:lpstr>PowerPoint Sunusu</vt:lpstr>
      <vt:lpstr>Uzun vadeli stratejik politika</vt:lpstr>
      <vt:lpstr>PowerPoint Sunusu</vt:lpstr>
      <vt:lpstr>Siyasi hamleler</vt:lpstr>
      <vt:lpstr>Siyasi hamleler</vt:lpstr>
      <vt:lpstr>PowerPoint Sunusu</vt:lpstr>
      <vt:lpstr>Öğretmen seçme ve yetiştirme programları  </vt:lpstr>
      <vt:lpstr>Öğretmen adayı seçme süreci</vt:lpstr>
      <vt:lpstr>Öğretmen Yetiştirme Programı</vt:lpstr>
      <vt:lpstr>Öğretmen Yetiştirme Programı</vt:lpstr>
      <vt:lpstr>Öğretmenlik mesleği</vt:lpstr>
      <vt:lpstr>Öğretmenlik mesleği</vt:lpstr>
      <vt:lpstr>Öğretmen Sendikaları </vt:lpstr>
      <vt:lpstr>Sonuç ve öneriler</vt:lpstr>
      <vt:lpstr>Sonuç ve öneriler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Eğitimde Alternatifler</dc:title>
  <dc:creator>Mustafa Ongun</dc:creator>
  <cp:lastModifiedBy>Mustafa Ongun</cp:lastModifiedBy>
  <cp:revision>33</cp:revision>
  <dcterms:created xsi:type="dcterms:W3CDTF">2014-10-24T14:49:57Z</dcterms:created>
  <dcterms:modified xsi:type="dcterms:W3CDTF">2015-03-14T06:50:06Z</dcterms:modified>
</cp:coreProperties>
</file>