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D77B0A2-EBEE-4F8E-8A8E-110EF04876D6}" type="datetimeFigureOut">
              <a:rPr lang="tr-TR" smtClean="0"/>
              <a:pPr/>
              <a:t>13.03.2015</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C1EAFA3-FBEF-4E37-8442-238834DA62BE}" type="slidenum">
              <a:rPr lang="tr-TR" smtClean="0"/>
              <a:pPr/>
              <a:t>‹#›</a:t>
            </a:fld>
            <a:endParaRPr lang="tr-TR"/>
          </a:p>
        </p:txBody>
      </p:sp>
    </p:spTree>
    <p:extLst>
      <p:ext uri="{BB962C8B-B14F-4D97-AF65-F5344CB8AC3E}">
        <p14:creationId xmlns="" xmlns:p14="http://schemas.microsoft.com/office/powerpoint/2010/main" val="2373823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C1EAFA3-FBEF-4E37-8442-238834DA62BE}" type="slidenum">
              <a:rPr lang="tr-TR" smtClean="0"/>
              <a:pPr/>
              <a:t>11</a:t>
            </a:fld>
            <a:endParaRPr lang="tr-TR"/>
          </a:p>
        </p:txBody>
      </p:sp>
    </p:spTree>
    <p:extLst>
      <p:ext uri="{BB962C8B-B14F-4D97-AF65-F5344CB8AC3E}">
        <p14:creationId xmlns="" xmlns:p14="http://schemas.microsoft.com/office/powerpoint/2010/main" val="3994996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4C1EAFA3-FBEF-4E37-8442-238834DA62BE}" type="slidenum">
              <a:rPr lang="tr-TR" smtClean="0"/>
              <a:pPr/>
              <a:t>21</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4C1EAFA3-FBEF-4E37-8442-238834DA62BE}" type="slidenum">
              <a:rPr lang="tr-TR" smtClean="0"/>
              <a:pPr/>
              <a:t>38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3674370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3780116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1129533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349422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2392180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996422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3980525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1100709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1732573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72412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D56294F-7C44-40DA-83AE-6A76B9DAF113}" type="datetimeFigureOut">
              <a:rPr lang="tr-TR" smtClean="0"/>
              <a:pPr/>
              <a:t>13.03.2015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3312811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6294F-7C44-40DA-83AE-6A76B9DAF113}" type="datetimeFigureOut">
              <a:rPr lang="tr-TR" smtClean="0"/>
              <a:pPr/>
              <a:t>13.03.2015</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25F3FE-2841-4B6A-B747-FCA082A68E82}" type="slidenum">
              <a:rPr lang="tr-TR" smtClean="0"/>
              <a:pPr/>
              <a:t>‹#›</a:t>
            </a:fld>
            <a:endParaRPr lang="tr-TR"/>
          </a:p>
        </p:txBody>
      </p:sp>
    </p:spTree>
    <p:extLst>
      <p:ext uri="{BB962C8B-B14F-4D97-AF65-F5344CB8AC3E}">
        <p14:creationId xmlns="" xmlns:p14="http://schemas.microsoft.com/office/powerpoint/2010/main" val="303988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www.blbs.d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eqavet.eu/gns/what-we-do/peer-learning-activities/PLA%202014%20Rome.asp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692697"/>
            <a:ext cx="7772400" cy="936103"/>
          </a:xfrm>
        </p:spPr>
        <p:txBody>
          <a:bodyPr>
            <a:normAutofit fontScale="90000"/>
          </a:bodyPr>
          <a:lstStyle/>
          <a:p>
            <a:r>
              <a:rPr lang="tr-TR" sz="3600" b="1" dirty="0" err="1" smtClean="0"/>
              <a:t>BLBS</a:t>
            </a:r>
            <a:r>
              <a:rPr lang="tr-TR" sz="3600" dirty="0" err="1" smtClean="0"/>
              <a:t>:Almanya</a:t>
            </a:r>
            <a:r>
              <a:rPr lang="tr-TR" sz="3600" dirty="0" smtClean="0"/>
              <a:t> Meslek Okulları Öğretmenleri Federal Birliği</a:t>
            </a:r>
            <a:endParaRPr lang="tr-TR" sz="3600" dirty="0"/>
          </a:p>
        </p:txBody>
      </p:sp>
      <p:sp>
        <p:nvSpPr>
          <p:cNvPr id="3" name="Alt Başlık 2"/>
          <p:cNvSpPr>
            <a:spLocks noGrp="1"/>
          </p:cNvSpPr>
          <p:nvPr>
            <p:ph type="subTitle" idx="1"/>
          </p:nvPr>
        </p:nvSpPr>
        <p:spPr>
          <a:xfrm>
            <a:off x="683568" y="1700808"/>
            <a:ext cx="7776864" cy="4752528"/>
          </a:xfrm>
        </p:spPr>
        <p:txBody>
          <a:bodyPr>
            <a:normAutofit fontScale="92500" lnSpcReduction="20000"/>
          </a:bodyPr>
          <a:lstStyle/>
          <a:p>
            <a:r>
              <a:rPr lang="tr-TR" b="1" dirty="0" smtClean="0">
                <a:solidFill>
                  <a:schemeClr val="tx1"/>
                </a:solidFill>
              </a:rPr>
              <a:t>Bağımsız Alman Mesleki Eğitim Okullarının Görev ve Zorlukları</a:t>
            </a:r>
          </a:p>
          <a:p>
            <a:r>
              <a:rPr lang="tr-TR" b="1" dirty="0" smtClean="0">
                <a:solidFill>
                  <a:schemeClr val="tx1"/>
                </a:solidFill>
              </a:rPr>
              <a:t>1 </a:t>
            </a:r>
            <a:r>
              <a:rPr lang="tr-TR" b="1" dirty="0" err="1" smtClean="0">
                <a:solidFill>
                  <a:schemeClr val="tx1"/>
                </a:solidFill>
              </a:rPr>
              <a:t>Uelzen</a:t>
            </a:r>
            <a:r>
              <a:rPr lang="tr-TR" b="1" dirty="0" smtClean="0">
                <a:solidFill>
                  <a:schemeClr val="tx1"/>
                </a:solidFill>
              </a:rPr>
              <a:t>,  Mesleki Eğitim Okullarına Örnek  sunumu </a:t>
            </a:r>
          </a:p>
          <a:p>
            <a:r>
              <a:rPr lang="tr-TR" b="1" dirty="0" err="1" smtClean="0">
                <a:solidFill>
                  <a:schemeClr val="tx1"/>
                </a:solidFill>
              </a:rPr>
              <a:t>Avrupada</a:t>
            </a:r>
            <a:r>
              <a:rPr lang="tr-TR" b="1" dirty="0" smtClean="0">
                <a:solidFill>
                  <a:schemeClr val="tx1"/>
                </a:solidFill>
              </a:rPr>
              <a:t> Çevre Okulu</a:t>
            </a:r>
          </a:p>
          <a:p>
            <a:r>
              <a:rPr lang="tr-TR" b="1" dirty="0" smtClean="0">
                <a:solidFill>
                  <a:schemeClr val="tx1"/>
                </a:solidFill>
              </a:rPr>
              <a:t>Lefkoşa 14.3.2015</a:t>
            </a:r>
          </a:p>
          <a:p>
            <a:r>
              <a:rPr lang="tr-TR" sz="3000" b="1" dirty="0" smtClean="0">
                <a:solidFill>
                  <a:schemeClr val="tx1"/>
                </a:solidFill>
              </a:rPr>
              <a:t>Stefan Nowatschin,Üst/Baş Araştırma Müdürü ve Uzman Tasarımcı BLBS-Federalbaşkan Yardımcısı ve Okul Müdürü</a:t>
            </a:r>
          </a:p>
          <a:p>
            <a:endParaRPr lang="tr-TR" sz="3000" b="1" dirty="0" smtClean="0">
              <a:solidFill>
                <a:schemeClr val="tx1"/>
              </a:solidFill>
            </a:endParaRPr>
          </a:p>
          <a:p>
            <a:r>
              <a:rPr lang="tr-TR" sz="3000" b="1" dirty="0" smtClean="0">
                <a:solidFill>
                  <a:schemeClr val="tx1"/>
                </a:solidFill>
              </a:rPr>
              <a:t>Çeviri:Şerife </a:t>
            </a:r>
            <a:r>
              <a:rPr lang="tr-TR" sz="3000" b="1" dirty="0" smtClean="0">
                <a:solidFill>
                  <a:schemeClr val="tx1"/>
                </a:solidFill>
              </a:rPr>
              <a:t>Korucan</a:t>
            </a:r>
          </a:p>
          <a:p>
            <a:endParaRPr lang="tr-TR" sz="3000" b="1" dirty="0">
              <a:solidFill>
                <a:schemeClr val="tx1"/>
              </a:solidFill>
            </a:endParaRPr>
          </a:p>
          <a:p>
            <a:endParaRPr lang="tr-TR" sz="3000" b="1" dirty="0" smtClean="0">
              <a:solidFill>
                <a:schemeClr val="tx1"/>
              </a:solidFill>
            </a:endParaRPr>
          </a:p>
          <a:p>
            <a:endParaRPr lang="tr-TR" sz="3000" b="1" dirty="0">
              <a:solidFill>
                <a:schemeClr val="tx1"/>
              </a:solidFill>
            </a:endParaRPr>
          </a:p>
          <a:p>
            <a:endParaRPr lang="tr-TR" sz="3000" b="1" dirty="0" smtClean="0">
              <a:solidFill>
                <a:schemeClr val="tx1"/>
              </a:solidFill>
            </a:endParaRPr>
          </a:p>
          <a:p>
            <a:endParaRPr lang="tr-TR" dirty="0"/>
          </a:p>
        </p:txBody>
      </p:sp>
    </p:spTree>
    <p:extLst>
      <p:ext uri="{BB962C8B-B14F-4D97-AF65-F5344CB8AC3E}">
        <p14:creationId xmlns="" xmlns:p14="http://schemas.microsoft.com/office/powerpoint/2010/main" val="2648637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smtClean="0"/>
              <a:t>Geleceğimizi birlikte</a:t>
            </a:r>
            <a:br>
              <a:rPr lang="tr-TR" sz="3600" dirty="0" smtClean="0"/>
            </a:br>
            <a:r>
              <a:rPr lang="tr-TR" sz="3600" dirty="0" smtClean="0"/>
              <a:t> şekillendirelim !</a:t>
            </a:r>
            <a:endParaRPr lang="tr-TR" sz="3600" dirty="0"/>
          </a:p>
        </p:txBody>
      </p:sp>
      <p:sp>
        <p:nvSpPr>
          <p:cNvPr id="3" name="İçerik Yer Tutucusu 2"/>
          <p:cNvSpPr>
            <a:spLocks noGrp="1"/>
          </p:cNvSpPr>
          <p:nvPr>
            <p:ph idx="1"/>
          </p:nvPr>
        </p:nvSpPr>
        <p:spPr/>
        <p:txBody>
          <a:bodyPr>
            <a:normAutofit/>
          </a:bodyPr>
          <a:lstStyle/>
          <a:p>
            <a:r>
              <a:rPr lang="tr-TR" sz="4000" dirty="0" smtClean="0"/>
              <a:t>Okul birliğinin her üyesi BBS I Uelzen’in imaj ve başarısı için  ortak sorumlu olup, onu şekillendirme şansına sahiptir.</a:t>
            </a:r>
            <a:endParaRPr lang="tr-TR" sz="4000" dirty="0"/>
          </a:p>
        </p:txBody>
      </p:sp>
    </p:spTree>
    <p:extLst>
      <p:ext uri="{BB962C8B-B14F-4D97-AF65-F5344CB8AC3E}">
        <p14:creationId xmlns="" xmlns:p14="http://schemas.microsoft.com/office/powerpoint/2010/main" val="4186529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188640"/>
            <a:ext cx="8424936" cy="1143000"/>
          </a:xfrm>
        </p:spPr>
        <p:txBody>
          <a:bodyPr>
            <a:noAutofit/>
          </a:bodyPr>
          <a:lstStyle/>
          <a:p>
            <a:pPr algn="l"/>
            <a:r>
              <a:rPr lang="tr-TR" sz="2000" b="1" dirty="0" smtClean="0"/>
              <a:t>Giriş</a:t>
            </a:r>
            <a:r>
              <a:rPr lang="tr-TR" sz="1800" dirty="0" smtClean="0"/>
              <a:t/>
            </a:r>
            <a:br>
              <a:rPr lang="tr-TR" sz="1800" dirty="0" smtClean="0"/>
            </a:br>
            <a:r>
              <a:rPr lang="tr-TR" sz="1800" dirty="0" smtClean="0"/>
              <a:t>Meslek eğitim okulları I Uelzen 1832’de kuruldu ve bu okullar avrupada engelsiz bir çevre okuludurlar. </a:t>
            </a:r>
            <a:r>
              <a:rPr lang="tr-TR" sz="1800" b="1" dirty="0" smtClean="0"/>
              <a:t>‘‘Geleceği birlikte şekillendirelim’’ </a:t>
            </a:r>
            <a:r>
              <a:rPr lang="tr-TR" sz="1800" dirty="0" smtClean="0"/>
              <a:t>sloganına </a:t>
            </a:r>
            <a:r>
              <a:rPr lang="tr-TR" sz="1800" dirty="0" err="1" smtClean="0"/>
              <a:t>sadık.Organizasyon</a:t>
            </a:r>
            <a:r>
              <a:rPr lang="tr-TR" sz="1800" dirty="0" smtClean="0"/>
              <a:t> şekli olarak kendimizi bölgesel  mükemmeliyet  merkezine  ve okul yaşamımızda da  Alman</a:t>
            </a:r>
            <a:endParaRPr lang="tr-TR" sz="1800" dirty="0"/>
          </a:p>
        </p:txBody>
      </p:sp>
      <p:sp>
        <p:nvSpPr>
          <p:cNvPr id="3" name="İçerik Yer Tutucusu 2"/>
          <p:cNvSpPr>
            <a:spLocks noGrp="1"/>
          </p:cNvSpPr>
          <p:nvPr>
            <p:ph idx="1"/>
          </p:nvPr>
        </p:nvSpPr>
        <p:spPr>
          <a:xfrm>
            <a:off x="457200" y="1340768"/>
            <a:ext cx="8291264" cy="5256584"/>
          </a:xfrm>
        </p:spPr>
        <p:txBody>
          <a:bodyPr>
            <a:noAutofit/>
          </a:bodyPr>
          <a:lstStyle/>
          <a:p>
            <a:pPr marL="0" indent="0">
              <a:buNone/>
            </a:pPr>
            <a:r>
              <a:rPr lang="tr-TR" sz="2000" dirty="0" smtClean="0"/>
              <a:t>sürdürülebilirlik koduna göre yön veriyoruz.  Sürdürülebilir gelişim, şimdiki  neslin yaşam kalitesini güvence altına alan ve ayni zamanda gelecek nesle ayni zamanda kendi yaşamını şekillendirmesinde seçme imkanı  sağlaması  anlamındadır. Buna   şunlar  dahildir :</a:t>
            </a:r>
          </a:p>
          <a:p>
            <a:pPr>
              <a:buFontTx/>
              <a:buChar char="-"/>
            </a:pPr>
            <a:r>
              <a:rPr lang="tr-TR" sz="2000" dirty="0" smtClean="0"/>
              <a:t>İnsan hakları, </a:t>
            </a:r>
            <a:r>
              <a:rPr lang="tr-TR" sz="2000" dirty="0"/>
              <a:t>k</a:t>
            </a:r>
            <a:r>
              <a:rPr lang="tr-TR" sz="2000" dirty="0" smtClean="0"/>
              <a:t>üresel sorumluluk ve barışçıl  problem çözümü anlamında  sosyal  sürdürülebilirlik .</a:t>
            </a:r>
          </a:p>
          <a:p>
            <a:pPr>
              <a:buFontTx/>
              <a:buChar char="-"/>
            </a:pPr>
            <a:r>
              <a:rPr lang="tr-TR" sz="2000" dirty="0" smtClean="0"/>
              <a:t>Gelecek nesiller için doğal çevrenin korunması anlamında  ekolojik sürdürebilirlik,</a:t>
            </a:r>
          </a:p>
          <a:p>
            <a:pPr>
              <a:buFontTx/>
              <a:buChar char="-"/>
            </a:pPr>
            <a:r>
              <a:rPr lang="tr-TR" sz="2000" dirty="0"/>
              <a:t> </a:t>
            </a:r>
            <a:r>
              <a:rPr lang="tr-TR" sz="2000" dirty="0" smtClean="0"/>
              <a:t>kaynakların bilinçlli kullanımı ile ekonomik  sürdürebilirlik ve</a:t>
            </a:r>
          </a:p>
          <a:p>
            <a:pPr marL="0" indent="0">
              <a:buNone/>
            </a:pPr>
            <a:r>
              <a:rPr lang="tr-TR" sz="2000" dirty="0" smtClean="0"/>
              <a:t>Sürdürülebilir eğitim gençlerin ve  genç yetişkinlerin  bireysel davranışları ve yaratıcılık yeteneklerinin geliştirilmesi  ile yaşamaya değer  bir gelecek kazanmalarını amaçlamaktadır. Sürdürülebilir bir  gelişim için eğitim bizim için  kılavuz düşüncedir ki  ders ve okul yaşamının şekillendirilmesinde ve de ayrıca   sorumluluk bilinci ile  özel yaşamımızın sürdürülebilmesi  anlamındadır.  Okul  paydaşları ve BBS I </a:t>
            </a:r>
            <a:r>
              <a:rPr lang="tr-TR" sz="2000" dirty="0" err="1" smtClean="0"/>
              <a:t>Uelzen’in</a:t>
            </a:r>
            <a:r>
              <a:rPr lang="tr-TR" sz="2000" dirty="0" smtClean="0"/>
              <a:t>  İdaresi  sürdürülebilirlik düşüncesi ile yaşıyor ve  böylece bölgede  örnek olma özelliğine sahiptir.</a:t>
            </a:r>
            <a:endParaRPr lang="tr-TR" sz="2000" dirty="0"/>
          </a:p>
        </p:txBody>
      </p:sp>
    </p:spTree>
    <p:extLst>
      <p:ext uri="{BB962C8B-B14F-4D97-AF65-F5344CB8AC3E}">
        <p14:creationId xmlns="" xmlns:p14="http://schemas.microsoft.com/office/powerpoint/2010/main" val="2120270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74638"/>
            <a:ext cx="8075240" cy="778098"/>
          </a:xfrm>
        </p:spPr>
        <p:txBody>
          <a:bodyPr/>
          <a:lstStyle/>
          <a:p>
            <a:r>
              <a:rPr lang="tr-TR" dirty="0" smtClean="0"/>
              <a:t>Rehber İlkelerle Rehber Modelimiz</a:t>
            </a:r>
            <a:endParaRPr lang="tr-TR" dirty="0"/>
          </a:p>
        </p:txBody>
      </p:sp>
      <p:sp>
        <p:nvSpPr>
          <p:cNvPr id="3" name="İçerik Yer Tutucusu 2"/>
          <p:cNvSpPr>
            <a:spLocks noGrp="1"/>
          </p:cNvSpPr>
          <p:nvPr>
            <p:ph idx="1"/>
          </p:nvPr>
        </p:nvSpPr>
        <p:spPr>
          <a:xfrm>
            <a:off x="467544" y="980728"/>
            <a:ext cx="8229600" cy="5328592"/>
          </a:xfrm>
        </p:spPr>
        <p:txBody>
          <a:bodyPr>
            <a:noAutofit/>
          </a:bodyPr>
          <a:lstStyle/>
          <a:p>
            <a:pPr marL="0" indent="0">
              <a:buNone/>
            </a:pPr>
            <a:r>
              <a:rPr lang="tr-TR" sz="2000" dirty="0" smtClean="0"/>
              <a:t>Rehber ilkeler okul programımızın temelini oluşturmaktadır. Burada öğrenciler işimizin odak noktasındadırlar.</a:t>
            </a:r>
          </a:p>
          <a:p>
            <a:pPr marL="0" indent="0">
              <a:buNone/>
            </a:pPr>
            <a:endParaRPr lang="tr-TR" sz="2000" dirty="0" smtClean="0"/>
          </a:p>
          <a:p>
            <a:pPr marL="0" indent="0">
              <a:buNone/>
            </a:pPr>
            <a:r>
              <a:rPr lang="tr-TR" sz="2000" dirty="0" smtClean="0"/>
              <a:t>-Okulumuzdaki eğitim ve öğretim görevimizde pedagojik  kurallara göre hareket ediyoruz. Günümüzde ve gelecekte yetkin hareket edebilen öğrencilerin yetiştirildiği mesleki yönelim konseptine göre eğitim veriyoruz.</a:t>
            </a:r>
          </a:p>
          <a:p>
            <a:pPr marL="0" indent="0">
              <a:buNone/>
            </a:pPr>
            <a:r>
              <a:rPr lang="tr-TR" sz="2000" dirty="0" smtClean="0"/>
              <a:t>-Öğrencilerimizi yaşam boyu sürdürülebilir  öğrenme sürecinde destekliyoruz.</a:t>
            </a:r>
          </a:p>
          <a:p>
            <a:pPr marL="0" indent="0">
              <a:buNone/>
            </a:pPr>
            <a:r>
              <a:rPr lang="tr-TR" sz="2000" dirty="0" smtClean="0"/>
              <a:t>-Ekolojik bilinç ve sürdürülebilirlik temel  felsefesini teşvik ediyoruz.</a:t>
            </a:r>
          </a:p>
          <a:p>
            <a:pPr marL="0" indent="0">
              <a:buNone/>
            </a:pPr>
            <a:r>
              <a:rPr lang="tr-TR" sz="2000" dirty="0" smtClean="0"/>
              <a:t>-Orta öğretim okulları, bölgedeki üniversiteler  ve çift ortaklık şirketlerimiz ile işbirliği içinde üçlü mesleki yönlendirme uyguluyoruz.</a:t>
            </a:r>
          </a:p>
          <a:p>
            <a:pPr marL="0" indent="0">
              <a:buNone/>
            </a:pPr>
            <a:r>
              <a:rPr lang="tr-TR" sz="2000" dirty="0" smtClean="0"/>
              <a:t>-Öğrencilerimizin gelecekte var olabilmelerini güvence altına alıyoruz.</a:t>
            </a:r>
          </a:p>
          <a:p>
            <a:pPr marL="0" indent="0">
              <a:buNone/>
            </a:pPr>
            <a:r>
              <a:rPr lang="tr-TR" sz="2000" dirty="0" smtClean="0"/>
              <a:t>-Bölgedeki ortaklarımızla birlikte çalışıyoruz.</a:t>
            </a:r>
          </a:p>
          <a:p>
            <a:pPr marL="0" indent="0">
              <a:buNone/>
            </a:pPr>
            <a:r>
              <a:rPr lang="tr-TR" sz="2000" dirty="0" smtClean="0"/>
              <a:t>-5 uluslararası okul partnerimiz ile yoğun değişim gerçekleştiriyoruz.</a:t>
            </a:r>
          </a:p>
          <a:p>
            <a:pPr marL="0" indent="0">
              <a:buNone/>
            </a:pPr>
            <a:r>
              <a:rPr lang="tr-TR" sz="2000" dirty="0" smtClean="0"/>
              <a:t>-Okul paydaş üyelerimizin tümünün toplumsal yaşama katılımını ve dahil olmalarını mümkün kılıyoruz.</a:t>
            </a:r>
            <a:endParaRPr lang="tr-TR" sz="2000" dirty="0"/>
          </a:p>
        </p:txBody>
      </p:sp>
    </p:spTree>
    <p:extLst>
      <p:ext uri="{BB962C8B-B14F-4D97-AF65-F5344CB8AC3E}">
        <p14:creationId xmlns="" xmlns:p14="http://schemas.microsoft.com/office/powerpoint/2010/main" val="2895175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b="1" dirty="0" smtClean="0"/>
              <a:t>Personel Yapısı</a:t>
            </a:r>
            <a:endParaRPr lang="tr-TR" b="1" dirty="0"/>
          </a:p>
        </p:txBody>
      </p:sp>
      <p:sp>
        <p:nvSpPr>
          <p:cNvPr id="3" name="İçerik Yer Tutucusu 2"/>
          <p:cNvSpPr>
            <a:spLocks noGrp="1"/>
          </p:cNvSpPr>
          <p:nvPr>
            <p:ph idx="1"/>
          </p:nvPr>
        </p:nvSpPr>
        <p:spPr>
          <a:xfrm>
            <a:off x="457200" y="1340768"/>
            <a:ext cx="8229600" cy="4896544"/>
          </a:xfrm>
        </p:spPr>
        <p:txBody>
          <a:bodyPr>
            <a:normAutofit fontScale="85000" lnSpcReduction="20000"/>
          </a:bodyPr>
          <a:lstStyle/>
          <a:p>
            <a:pPr marL="0" indent="0">
              <a:buNone/>
            </a:pPr>
            <a:r>
              <a:rPr lang="tr-TR" b="1" dirty="0" smtClean="0"/>
              <a:t>Eğitimci kadro :108</a:t>
            </a:r>
          </a:p>
          <a:p>
            <a:pPr marL="0" indent="0">
              <a:buNone/>
            </a:pPr>
            <a:r>
              <a:rPr lang="tr-TR" b="1" dirty="0" smtClean="0"/>
              <a:t>1 İdari Yönetici, 2 Okul Yardımcısı</a:t>
            </a:r>
          </a:p>
          <a:p>
            <a:pPr marL="0" indent="0">
              <a:buNone/>
            </a:pPr>
            <a:r>
              <a:rPr lang="tr-TR" b="1" dirty="0" smtClean="0"/>
              <a:t>(Eyalet bütçesi= yaklaşık 5,000,000.-EUR)</a:t>
            </a:r>
          </a:p>
          <a:p>
            <a:pPr marL="0" indent="0">
              <a:buNone/>
            </a:pPr>
            <a:endParaRPr lang="tr-TR" b="1" dirty="0"/>
          </a:p>
          <a:p>
            <a:pPr marL="0" indent="0">
              <a:buNone/>
            </a:pPr>
            <a:r>
              <a:rPr lang="tr-TR" b="1" dirty="0" smtClean="0"/>
              <a:t>Sözleşmeliler:4</a:t>
            </a:r>
          </a:p>
          <a:p>
            <a:pPr marL="0" indent="0">
              <a:buNone/>
            </a:pPr>
            <a:r>
              <a:rPr lang="tr-TR" b="1" dirty="0" smtClean="0"/>
              <a:t>Okul Sosyal danışman :1 (tam zamanlı)</a:t>
            </a:r>
          </a:p>
          <a:p>
            <a:pPr marL="0" indent="0">
              <a:buNone/>
            </a:pPr>
            <a:r>
              <a:rPr lang="tr-TR" b="1" dirty="0" smtClean="0"/>
              <a:t>Ve  yarım pozisyonlu yeni 1 part time okul sosyal  danışmanı (stajer)</a:t>
            </a:r>
          </a:p>
          <a:p>
            <a:pPr marL="0" indent="0">
              <a:buNone/>
            </a:pPr>
            <a:endParaRPr lang="tr-TR" b="1" dirty="0" smtClean="0"/>
          </a:p>
          <a:p>
            <a:pPr marL="0" indent="0">
              <a:buNone/>
            </a:pPr>
            <a:r>
              <a:rPr lang="tr-TR" b="1" dirty="0" smtClean="0"/>
              <a:t>İdari kadro</a:t>
            </a:r>
          </a:p>
          <a:p>
            <a:pPr marL="0" indent="0">
              <a:buNone/>
            </a:pPr>
            <a:r>
              <a:rPr lang="tr-TR" b="1" dirty="0" smtClean="0"/>
              <a:t>5 Sekreter, 2 Odacı/müstahdem</a:t>
            </a:r>
          </a:p>
          <a:p>
            <a:pPr marL="0" indent="0">
              <a:buNone/>
            </a:pPr>
            <a:endParaRPr lang="tr-TR" dirty="0" smtClean="0"/>
          </a:p>
          <a:p>
            <a:pPr marL="0" indent="0">
              <a:buNone/>
            </a:pPr>
            <a:endParaRPr lang="tr-TR" dirty="0" smtClean="0"/>
          </a:p>
          <a:p>
            <a:endParaRPr lang="tr-TR" dirty="0"/>
          </a:p>
        </p:txBody>
      </p:sp>
    </p:spTree>
    <p:extLst>
      <p:ext uri="{BB962C8B-B14F-4D97-AF65-F5344CB8AC3E}">
        <p14:creationId xmlns="" xmlns:p14="http://schemas.microsoft.com/office/powerpoint/2010/main" val="4000884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22114"/>
          </a:xfrm>
        </p:spPr>
        <p:txBody>
          <a:bodyPr>
            <a:normAutofit fontScale="90000"/>
          </a:bodyPr>
          <a:lstStyle/>
          <a:p>
            <a:pPr algn="l"/>
            <a:r>
              <a:rPr lang="tr-TR" dirty="0" smtClean="0"/>
              <a:t>Maliyetler-PMV 93kişi,85,96 pozisyon)</a:t>
            </a:r>
            <a:endParaRPr lang="tr-TR" dirty="0"/>
          </a:p>
        </p:txBody>
      </p:sp>
      <p:sp>
        <p:nvSpPr>
          <p:cNvPr id="3" name="İçerik Yer Tutucusu 2"/>
          <p:cNvSpPr>
            <a:spLocks noGrp="1"/>
          </p:cNvSpPr>
          <p:nvPr>
            <p:ph idx="1"/>
          </p:nvPr>
        </p:nvSpPr>
        <p:spPr>
          <a:xfrm>
            <a:off x="457200" y="1124744"/>
            <a:ext cx="8229600" cy="5400600"/>
          </a:xfrm>
        </p:spPr>
        <p:txBody>
          <a:bodyPr>
            <a:normAutofit lnSpcReduction="10000"/>
          </a:bodyPr>
          <a:lstStyle/>
          <a:p>
            <a:pPr marL="0" indent="0">
              <a:buNone/>
            </a:pPr>
            <a:r>
              <a:rPr lang="tr-TR" sz="2000" b="1" dirty="0" smtClean="0"/>
              <a:t>A16        1</a:t>
            </a:r>
          </a:p>
          <a:p>
            <a:pPr marL="0" indent="0">
              <a:buNone/>
            </a:pPr>
            <a:r>
              <a:rPr lang="tr-TR" sz="2000" b="1" dirty="0" smtClean="0"/>
              <a:t>A15 Z     1</a:t>
            </a:r>
          </a:p>
          <a:p>
            <a:pPr marL="0" indent="0">
              <a:buNone/>
            </a:pPr>
            <a:r>
              <a:rPr lang="tr-TR" sz="2000" b="1" dirty="0" smtClean="0"/>
              <a:t>A15         5</a:t>
            </a:r>
          </a:p>
          <a:p>
            <a:pPr marL="0" indent="0">
              <a:buNone/>
            </a:pPr>
            <a:r>
              <a:rPr lang="tr-TR" sz="2000" b="1" dirty="0" smtClean="0"/>
              <a:t>A14       20 (3part time=18,33)münhal açmak mümkün </a:t>
            </a:r>
          </a:p>
          <a:p>
            <a:pPr marL="0" indent="0">
              <a:buNone/>
            </a:pPr>
            <a:r>
              <a:rPr lang="tr-TR" sz="2000" b="1" dirty="0" smtClean="0"/>
              <a:t>A13        38,55 (37.14) – A 9 dan A13 e geçiş  beklenir</a:t>
            </a:r>
          </a:p>
          <a:p>
            <a:pPr marL="0" indent="0">
              <a:buNone/>
            </a:pPr>
            <a:r>
              <a:rPr lang="tr-TR" sz="2000" b="1" dirty="0" smtClean="0"/>
              <a:t>A11          1</a:t>
            </a:r>
          </a:p>
          <a:p>
            <a:pPr marL="0" indent="0">
              <a:buNone/>
            </a:pPr>
            <a:r>
              <a:rPr lang="tr-TR" sz="2000" b="1" dirty="0" smtClean="0"/>
              <a:t>A10          7 (5,83=69) – münhal açmak mümkün !</a:t>
            </a:r>
          </a:p>
          <a:p>
            <a:pPr marL="0" indent="0">
              <a:buNone/>
            </a:pPr>
            <a:r>
              <a:rPr lang="tr-TR" sz="2000" b="1" dirty="0" smtClean="0"/>
              <a:t>A9            7,81(7.76)</a:t>
            </a:r>
          </a:p>
          <a:p>
            <a:pPr marL="0" indent="0">
              <a:buNone/>
            </a:pPr>
            <a:endParaRPr lang="tr-TR" sz="2000" b="1" dirty="0" smtClean="0"/>
          </a:p>
          <a:p>
            <a:pPr marL="0" indent="0">
              <a:buNone/>
            </a:pPr>
            <a:r>
              <a:rPr lang="tr-TR" sz="2000" b="1" dirty="0" smtClean="0"/>
              <a:t>EG13         2,87</a:t>
            </a:r>
          </a:p>
          <a:p>
            <a:pPr marL="0" indent="0">
              <a:buNone/>
            </a:pPr>
            <a:r>
              <a:rPr lang="tr-TR" sz="2000" b="1" dirty="0" smtClean="0"/>
              <a:t>EG10          1  İdari Yönetici</a:t>
            </a:r>
          </a:p>
          <a:p>
            <a:pPr marL="0" indent="0">
              <a:buNone/>
            </a:pPr>
            <a:r>
              <a:rPr lang="tr-TR" sz="2000" b="1" dirty="0" smtClean="0"/>
              <a:t>EG 9           3(bunlardan 1 Sosyal danışman)</a:t>
            </a:r>
          </a:p>
          <a:p>
            <a:pPr marL="0" indent="0">
              <a:buNone/>
            </a:pPr>
            <a:endParaRPr lang="tr-TR" sz="2000" b="1" dirty="0" smtClean="0"/>
          </a:p>
          <a:p>
            <a:pPr marL="0" indent="0">
              <a:buNone/>
            </a:pPr>
            <a:r>
              <a:rPr lang="tr-TR" sz="2000" b="1" dirty="0" err="1" smtClean="0"/>
              <a:t>Kath</a:t>
            </a:r>
            <a:r>
              <a:rPr lang="tr-TR" sz="2000" b="1" dirty="0" smtClean="0"/>
              <a:t>. LK                2</a:t>
            </a:r>
          </a:p>
          <a:p>
            <a:pPr marL="0" indent="0">
              <a:buNone/>
            </a:pPr>
            <a:r>
              <a:rPr lang="tr-TR" sz="2000" b="1" dirty="0" smtClean="0"/>
              <a:t>Serbest  çalışan  2</a:t>
            </a:r>
          </a:p>
          <a:p>
            <a:pPr marL="0" indent="0">
              <a:buNone/>
            </a:pPr>
            <a:r>
              <a:rPr lang="tr-TR" sz="2000" b="1" dirty="0" smtClean="0"/>
              <a:t>İlave olarak 69 hesaplanacak saat özel görevler için dağıtılacaktır (EK 4)       </a:t>
            </a:r>
          </a:p>
          <a:p>
            <a:pPr marL="0" indent="0">
              <a:buNone/>
            </a:pPr>
            <a:endParaRPr lang="tr-TR" sz="1800" dirty="0" smtClean="0"/>
          </a:p>
          <a:p>
            <a:pPr marL="0" indent="0">
              <a:buNone/>
            </a:pPr>
            <a:endParaRPr lang="tr-TR" sz="2000" dirty="0"/>
          </a:p>
        </p:txBody>
      </p:sp>
    </p:spTree>
    <p:extLst>
      <p:ext uri="{BB962C8B-B14F-4D97-AF65-F5344CB8AC3E}">
        <p14:creationId xmlns="" xmlns:p14="http://schemas.microsoft.com/office/powerpoint/2010/main" val="2718067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pPr algn="l"/>
            <a:r>
              <a:rPr lang="tr-TR" b="1" dirty="0" smtClean="0"/>
              <a:t>Personel</a:t>
            </a:r>
            <a:endParaRPr lang="tr-TR" b="1" dirty="0"/>
          </a:p>
        </p:txBody>
      </p:sp>
      <p:sp>
        <p:nvSpPr>
          <p:cNvPr id="3" name="İçerik Yer Tutucusu 2"/>
          <p:cNvSpPr>
            <a:spLocks noGrp="1"/>
          </p:cNvSpPr>
          <p:nvPr>
            <p:ph idx="1"/>
          </p:nvPr>
        </p:nvSpPr>
        <p:spPr>
          <a:xfrm>
            <a:off x="457200" y="692696"/>
            <a:ext cx="8363272" cy="6165304"/>
          </a:xfrm>
        </p:spPr>
        <p:txBody>
          <a:bodyPr>
            <a:noAutofit/>
          </a:bodyPr>
          <a:lstStyle/>
          <a:p>
            <a:pPr marL="0" indent="0">
              <a:buNone/>
            </a:pPr>
            <a:r>
              <a:rPr lang="tr-TR" sz="2400" b="1" dirty="0" smtClean="0"/>
              <a:t>Ders Arzı 15.11 tarihli statistiğe göre: %86,5</a:t>
            </a:r>
          </a:p>
          <a:p>
            <a:pPr marL="0" indent="0">
              <a:buNone/>
            </a:pPr>
            <a:r>
              <a:rPr lang="tr-TR" sz="2400" b="1" dirty="0" smtClean="0"/>
              <a:t>Teori</a:t>
            </a:r>
            <a:r>
              <a:rPr lang="tr-TR" sz="2400" b="1" dirty="0" smtClean="0">
                <a:sym typeface="Wingdings" pitchFamily="2" charset="2"/>
              </a:rPr>
              <a:t>:(2011 de %90,5) %85,5</a:t>
            </a:r>
          </a:p>
          <a:p>
            <a:pPr marL="0" indent="0">
              <a:buNone/>
            </a:pPr>
            <a:r>
              <a:rPr lang="tr-TR" sz="2400" b="1" dirty="0" smtClean="0">
                <a:sym typeface="Wingdings" pitchFamily="2" charset="2"/>
              </a:rPr>
              <a:t>Ders uygulaması:(%102,4) %97,0</a:t>
            </a:r>
          </a:p>
          <a:p>
            <a:pPr marL="0" indent="0">
              <a:buNone/>
            </a:pPr>
            <a:r>
              <a:rPr lang="tr-TR" sz="2400" b="1" dirty="0" smtClean="0">
                <a:sym typeface="Wingdings" pitchFamily="2" charset="2"/>
              </a:rPr>
              <a:t>107 Sınıf</a:t>
            </a:r>
            <a:endParaRPr lang="tr-TR" sz="2000" b="1" dirty="0" smtClean="0">
              <a:sym typeface="Wingdings" pitchFamily="2" charset="2"/>
            </a:endParaRPr>
          </a:p>
          <a:p>
            <a:pPr marL="0" indent="0">
              <a:buNone/>
            </a:pPr>
            <a:r>
              <a:rPr lang="tr-TR" sz="2400" b="1" dirty="0" smtClean="0">
                <a:sym typeface="Wingdings" pitchFamily="2" charset="2"/>
              </a:rPr>
              <a:t>Sınıf frekansı ortalamada 19.3 Sus</a:t>
            </a:r>
          </a:p>
          <a:p>
            <a:pPr marL="0" indent="0">
              <a:buNone/>
            </a:pPr>
            <a:r>
              <a:rPr lang="tr-TR" sz="2400" b="1" dirty="0" smtClean="0">
                <a:sym typeface="Wingdings" pitchFamily="2" charset="2"/>
              </a:rPr>
              <a:t>Öğretim Kadrosu Geçici Görevlendirme:</a:t>
            </a:r>
          </a:p>
          <a:p>
            <a:pPr marL="0" indent="0">
              <a:buNone/>
            </a:pPr>
            <a:r>
              <a:rPr lang="tr-TR" sz="2400" b="1" dirty="0" smtClean="0">
                <a:sym typeface="Wingdings" pitchFamily="2" charset="2"/>
              </a:rPr>
              <a:t>BBS II (2 ders saati (LfP) sürdürülen projelerde!) </a:t>
            </a:r>
          </a:p>
          <a:p>
            <a:pPr marL="0" indent="0">
              <a:buNone/>
            </a:pPr>
            <a:r>
              <a:rPr lang="tr-TR" sz="2400" b="1" dirty="0" smtClean="0">
                <a:sym typeface="Wingdings" pitchFamily="2" charset="2"/>
              </a:rPr>
              <a:t>Ders uygulama Eğitmenleri için Geçici Görevlendirme:</a:t>
            </a:r>
          </a:p>
          <a:p>
            <a:pPr marL="0" indent="0">
              <a:buNone/>
            </a:pPr>
            <a:r>
              <a:rPr lang="tr-TR" sz="2400" b="1" dirty="0" smtClean="0"/>
              <a:t>Haupt-Realschulen(ortaokul-liseler) (Oberschule-lise): 58 Saat (LFP) sürdürülen projelerde</a:t>
            </a:r>
          </a:p>
          <a:p>
            <a:pPr marL="0" indent="0">
              <a:buNone/>
            </a:pPr>
            <a:r>
              <a:rPr lang="tr-TR" sz="2400" b="1" dirty="0" smtClean="0"/>
              <a:t>Geçim yardımı: 60 Saat</a:t>
            </a:r>
          </a:p>
          <a:p>
            <a:pPr marL="0" indent="0">
              <a:buNone/>
            </a:pPr>
            <a:r>
              <a:rPr lang="tr-TR" sz="2000" b="1" dirty="0" smtClean="0"/>
              <a:t>Not.Real schule=ortaokul Hauptschule=orta+lise Oberschule:lise(eski DDR’de)</a:t>
            </a:r>
          </a:p>
          <a:p>
            <a:pPr marL="0" indent="0">
              <a:buNone/>
            </a:pPr>
            <a:r>
              <a:rPr lang="tr-TR" sz="2400" b="1" dirty="0" smtClean="0"/>
              <a:t>LEG için Geçici Görevlendirme( LEG Biyoloji odası kullanımı):</a:t>
            </a:r>
          </a:p>
          <a:p>
            <a:pPr marL="0" indent="0">
              <a:buNone/>
            </a:pPr>
            <a:r>
              <a:rPr lang="tr-TR" sz="2400" b="1" dirty="0" smtClean="0"/>
              <a:t>2 Biyoloji eğitimcisi her biri 2 ders saati</a:t>
            </a:r>
            <a:endParaRPr lang="tr-TR" sz="2400" b="1" dirty="0"/>
          </a:p>
        </p:txBody>
      </p:sp>
    </p:spTree>
    <p:extLst>
      <p:ext uri="{BB962C8B-B14F-4D97-AF65-F5344CB8AC3E}">
        <p14:creationId xmlns="" xmlns:p14="http://schemas.microsoft.com/office/powerpoint/2010/main" val="2455968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pPr algn="l"/>
            <a:r>
              <a:rPr lang="tr-TR" dirty="0" smtClean="0"/>
              <a:t>Personel Bütçesi</a:t>
            </a:r>
            <a:endParaRPr lang="tr-TR" dirty="0"/>
          </a:p>
        </p:txBody>
      </p:sp>
      <p:sp>
        <p:nvSpPr>
          <p:cNvPr id="3" name="İçerik Yer Tutucusu 2"/>
          <p:cNvSpPr>
            <a:spLocks noGrp="1"/>
          </p:cNvSpPr>
          <p:nvPr>
            <p:ph idx="1"/>
          </p:nvPr>
        </p:nvSpPr>
        <p:spPr>
          <a:xfrm>
            <a:off x="457200" y="908720"/>
            <a:ext cx="8229600" cy="5217443"/>
          </a:xfrm>
        </p:spPr>
        <p:txBody>
          <a:bodyPr>
            <a:normAutofit lnSpcReduction="10000"/>
          </a:bodyPr>
          <a:lstStyle/>
          <a:p>
            <a:pPr marL="0" indent="0">
              <a:buNone/>
            </a:pPr>
            <a:r>
              <a:rPr lang="tr-TR" sz="2800" b="1" dirty="0" err="1" smtClean="0"/>
              <a:t>Niedersachsen</a:t>
            </a:r>
            <a:r>
              <a:rPr lang="tr-TR" sz="2800" b="1" dirty="0" smtClean="0"/>
              <a:t> (Aşağı Saksonya) Eyaletinin ?</a:t>
            </a:r>
          </a:p>
          <a:p>
            <a:pPr marL="0" indent="0">
              <a:buNone/>
            </a:pPr>
            <a:r>
              <a:rPr lang="tr-TR" sz="2800" b="1" dirty="0" smtClean="0"/>
              <a:t>01.08.2014 den beri merkezi pozisyon hesaplaması Kültür Bakanlığı tarafından yürütülmektedir. Aynı zamanda ortalama 2,5 pozisyon her BBS için sistemden (130 üzeri nds BBS) çıkartılmıştır(tasarruf potansiyeli 32 Mil.EUR). Bu önlem eyalet ders dağılımının ilk kez  %90’a gerilemesine rağmen(15 kasım 2013 %88,6) alınmıştı.</a:t>
            </a:r>
          </a:p>
          <a:p>
            <a:pPr marL="0" indent="0">
              <a:buNone/>
            </a:pPr>
            <a:r>
              <a:rPr lang="tr-TR" sz="2800" b="1" dirty="0" smtClean="0"/>
              <a:t>Yeni fon hesaplaması Nisan 2015 için beklenmektedir. Zaman sınırlı işe alımlar daha az mümkün ve okulun bütçe planındaki esneklik kötüleşmiştir. 2015 Gelişim eğitimleri bütçesi daha az pay alacaktır.</a:t>
            </a:r>
          </a:p>
          <a:p>
            <a:pPr marL="0" indent="0">
              <a:buNone/>
            </a:pPr>
            <a:endParaRPr lang="tr-TR" dirty="0" smtClean="0"/>
          </a:p>
        </p:txBody>
      </p:sp>
    </p:spTree>
    <p:extLst>
      <p:ext uri="{BB962C8B-B14F-4D97-AF65-F5344CB8AC3E}">
        <p14:creationId xmlns="" xmlns:p14="http://schemas.microsoft.com/office/powerpoint/2010/main" val="838879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Belediye Bütçesi</a:t>
            </a:r>
            <a:endParaRPr lang="tr-TR" dirty="0"/>
          </a:p>
        </p:txBody>
      </p:sp>
      <p:sp>
        <p:nvSpPr>
          <p:cNvPr id="3" name="İçerik Yer Tutucusu 2"/>
          <p:cNvSpPr>
            <a:spLocks noGrp="1"/>
          </p:cNvSpPr>
          <p:nvPr>
            <p:ph idx="1"/>
          </p:nvPr>
        </p:nvSpPr>
        <p:spPr/>
        <p:txBody>
          <a:bodyPr/>
          <a:lstStyle/>
          <a:p>
            <a:pPr marL="0" indent="0">
              <a:buNone/>
            </a:pPr>
            <a:r>
              <a:rPr lang="tr-TR" sz="2400" b="1" dirty="0" smtClean="0"/>
              <a:t>Yatırım bütçesi- esesında=Yaklaşık 103,000.- EUR</a:t>
            </a:r>
          </a:p>
          <a:p>
            <a:pPr marL="0" indent="0">
              <a:buNone/>
            </a:pPr>
            <a:r>
              <a:rPr lang="tr-TR" sz="2400" b="1" dirty="0" smtClean="0"/>
              <a:t>Gerekli Yatırımlar =</a:t>
            </a:r>
            <a:r>
              <a:rPr lang="tr-TR" sz="2400" b="1" u="sng" dirty="0" smtClean="0"/>
              <a:t>710,360.- EUR</a:t>
            </a:r>
          </a:p>
          <a:p>
            <a:pPr marL="0" indent="0">
              <a:buNone/>
            </a:pPr>
            <a:r>
              <a:rPr lang="tr-TR" sz="2400" b="1" dirty="0" smtClean="0"/>
              <a:t>Teçhizat/Ekipman =</a:t>
            </a:r>
            <a:r>
              <a:rPr lang="tr-TR" sz="2400" b="1" u="sng" dirty="0" smtClean="0"/>
              <a:t>59,000.-EUR</a:t>
            </a:r>
          </a:p>
          <a:p>
            <a:pPr marL="0" indent="0">
              <a:buNone/>
            </a:pPr>
            <a:r>
              <a:rPr lang="tr-TR" sz="2400" b="1" dirty="0" smtClean="0"/>
              <a:t>(Eşya siparişi,….)</a:t>
            </a:r>
          </a:p>
          <a:p>
            <a:pPr marL="0" indent="0">
              <a:buNone/>
            </a:pPr>
            <a:r>
              <a:rPr lang="tr-TR" sz="2400" b="1" dirty="0" smtClean="0"/>
              <a:t>Alımlarda devamlı fiyat yükselişi gözlemlenebiliyor!  </a:t>
            </a:r>
          </a:p>
          <a:p>
            <a:pPr marL="0" indent="0">
              <a:buNone/>
            </a:pPr>
            <a:r>
              <a:rPr lang="tr-TR" sz="2400" b="1" dirty="0" smtClean="0"/>
              <a:t>5 yıldan fazla kısmen 10 yıldan beri Bütçe denkliği yok.</a:t>
            </a:r>
          </a:p>
          <a:p>
            <a:pPr marL="0" indent="0">
              <a:buNone/>
            </a:pPr>
            <a:r>
              <a:rPr lang="tr-TR" sz="2400" b="1" dirty="0" smtClean="0"/>
              <a:t>Gerekli Bütçe Denkliği sınanacaktır.</a:t>
            </a:r>
          </a:p>
          <a:p>
            <a:pPr marL="0" indent="0">
              <a:buNone/>
            </a:pPr>
            <a:r>
              <a:rPr lang="tr-TR" sz="2400" b="1" dirty="0" smtClean="0"/>
              <a:t>Tahminen %25 daha çok bütçe gerekli olacaktır.</a:t>
            </a:r>
          </a:p>
          <a:p>
            <a:pPr marL="0" indent="0">
              <a:buNone/>
            </a:pPr>
            <a:endParaRPr lang="tr-TR" sz="2400" b="1" dirty="0"/>
          </a:p>
          <a:p>
            <a:pPr marL="0" indent="0">
              <a:buNone/>
            </a:pPr>
            <a:r>
              <a:rPr lang="tr-TR" sz="2400" b="1" dirty="0" smtClean="0"/>
              <a:t>Bina bakımı = yaklaşık ??? EUR</a:t>
            </a:r>
          </a:p>
          <a:p>
            <a:pPr marL="0" indent="0">
              <a:buNone/>
            </a:pPr>
            <a:endParaRPr lang="tr-TR" dirty="0"/>
          </a:p>
        </p:txBody>
      </p:sp>
    </p:spTree>
    <p:extLst>
      <p:ext uri="{BB962C8B-B14F-4D97-AF65-F5344CB8AC3E}">
        <p14:creationId xmlns="" xmlns:p14="http://schemas.microsoft.com/office/powerpoint/2010/main" val="1677022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tr-TR" b="1" dirty="0" smtClean="0"/>
              <a:t>2014 mali yılı belediye bütçesinin artırılması için müracaatlar</a:t>
            </a:r>
            <a:endParaRPr lang="tr-TR" b="1" dirty="0"/>
          </a:p>
        </p:txBody>
      </p:sp>
      <p:sp>
        <p:nvSpPr>
          <p:cNvPr id="3" name="Content Placeholder 2"/>
          <p:cNvSpPr>
            <a:spLocks noGrp="1"/>
          </p:cNvSpPr>
          <p:nvPr>
            <p:ph idx="1"/>
          </p:nvPr>
        </p:nvSpPr>
        <p:spPr>
          <a:xfrm>
            <a:off x="457200" y="1340768"/>
            <a:ext cx="8229600" cy="5184576"/>
          </a:xfrm>
        </p:spPr>
        <p:txBody>
          <a:bodyPr>
            <a:normAutofit fontScale="92500"/>
          </a:bodyPr>
          <a:lstStyle/>
          <a:p>
            <a:pPr>
              <a:buNone/>
            </a:pPr>
            <a:r>
              <a:rPr lang="tr-TR" b="1" dirty="0" smtClean="0"/>
              <a:t>    BBS I Uelzen 2014 mali yılı ve sonrasındaki beş yıl için eğitim görevini öngörülen zaman zarfında öğrencilerin, velilerin ve bölgedeki işletmelerin memnuniyeti doğrultusunda yerine getirebilmek amacıyla bütçe artırmasına ilişkin müracaatta bulunmayı tasarlamaktadır.</a:t>
            </a:r>
          </a:p>
          <a:p>
            <a:pPr>
              <a:buNone/>
            </a:pPr>
            <a:r>
              <a:rPr lang="tr-TR" b="1" dirty="0" smtClean="0"/>
              <a:t>Gerçek- Bütçe (2013):</a:t>
            </a:r>
          </a:p>
          <a:p>
            <a:pPr>
              <a:buNone/>
            </a:pPr>
            <a:r>
              <a:rPr lang="tr-TR" b="1" dirty="0" smtClean="0"/>
              <a:t>Yatırım bütçesi = (</a:t>
            </a:r>
            <a:r>
              <a:rPr lang="tr-TR" b="1" u="sng" dirty="0" smtClean="0"/>
              <a:t>103,000.-EUR)128,000.-EUR</a:t>
            </a:r>
          </a:p>
          <a:p>
            <a:pPr>
              <a:buNone/>
            </a:pPr>
            <a:r>
              <a:rPr lang="tr-TR" b="1" dirty="0" smtClean="0"/>
              <a:t>Gerekli yatırımlar = </a:t>
            </a:r>
            <a:r>
              <a:rPr lang="tr-TR" b="1" u="sng" dirty="0" smtClean="0"/>
              <a:t>710,360.-EUR</a:t>
            </a:r>
          </a:p>
          <a:p>
            <a:pPr>
              <a:buNone/>
            </a:pPr>
            <a:r>
              <a:rPr lang="tr-TR" b="1" dirty="0" smtClean="0"/>
              <a:t>(2014 yılında – Eke bakınız)</a:t>
            </a:r>
          </a:p>
          <a:p>
            <a:pPr>
              <a:buNone/>
            </a:pPr>
            <a:endParaRPr lang="tr-TR" dirty="0" smtClean="0"/>
          </a:p>
          <a:p>
            <a:pPr>
              <a:buNone/>
            </a:pP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tr-TR" b="1" dirty="0" smtClean="0"/>
              <a:t>2014 mali yılı belediye bütçesinin artırılması için müracaatlar (II.Bölüm)</a:t>
            </a:r>
            <a:endParaRPr lang="tr-TR" b="1" dirty="0"/>
          </a:p>
        </p:txBody>
      </p:sp>
      <p:sp>
        <p:nvSpPr>
          <p:cNvPr id="3" name="Content Placeholder 2"/>
          <p:cNvSpPr>
            <a:spLocks noGrp="1"/>
          </p:cNvSpPr>
          <p:nvPr>
            <p:ph idx="1"/>
          </p:nvPr>
        </p:nvSpPr>
        <p:spPr/>
        <p:txBody>
          <a:bodyPr/>
          <a:lstStyle/>
          <a:p>
            <a:pPr>
              <a:buNone/>
            </a:pPr>
            <a:r>
              <a:rPr lang="tr-TR" b="1" dirty="0" smtClean="0"/>
              <a:t>Teçhizat/Ekipman =</a:t>
            </a:r>
            <a:r>
              <a:rPr lang="tr-TR" b="1" u="sng" dirty="0" smtClean="0"/>
              <a:t>59,000.-EUR </a:t>
            </a:r>
            <a:r>
              <a:rPr lang="tr-TR" b="1" dirty="0" smtClean="0"/>
              <a:t>(2013) </a:t>
            </a:r>
          </a:p>
          <a:p>
            <a:pPr>
              <a:buNone/>
            </a:pPr>
            <a:r>
              <a:rPr lang="tr-TR" b="1" dirty="0" smtClean="0"/>
              <a:t>Bunun öğretim-ve öğrenim araçları=40,900.EUR</a:t>
            </a:r>
          </a:p>
          <a:p>
            <a:pPr>
              <a:buNone/>
            </a:pPr>
            <a:r>
              <a:rPr lang="tr-TR" b="1" dirty="0" smtClean="0"/>
              <a:t>Ve düşük değerli demirbaşlar(150.-EUR’ya kadar)</a:t>
            </a:r>
          </a:p>
          <a:p>
            <a:pPr>
              <a:buNone/>
            </a:pPr>
            <a:r>
              <a:rPr lang="tr-TR" b="1" dirty="0" smtClean="0"/>
              <a:t>Yıllardan beri kelle başına düşen maliyet değişmemiştir!</a:t>
            </a:r>
          </a:p>
          <a:p>
            <a:pPr>
              <a:buNone/>
            </a:pPr>
            <a:r>
              <a:rPr lang="tr-TR" b="1" dirty="0" smtClean="0"/>
              <a:t>Gerekli Ekipman bütçesi=yaklaşık 100,000.-EUR</a:t>
            </a:r>
          </a:p>
          <a:p>
            <a:pPr>
              <a:buNone/>
            </a:pPr>
            <a:r>
              <a:rPr lang="tr-TR" b="1" dirty="0" smtClean="0"/>
              <a:t>Malzeme teminindeki pahalılaşmayı telafi için.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l"/>
            <a:r>
              <a:rPr lang="tr-TR" sz="1800" dirty="0" smtClean="0"/>
              <a:t>1.BLBS’nin Tanıtımı</a:t>
            </a:r>
            <a:br>
              <a:rPr lang="tr-TR" sz="1800" dirty="0" smtClean="0"/>
            </a:br>
            <a:endParaRPr lang="tr-TR" sz="1800" dirty="0"/>
          </a:p>
        </p:txBody>
      </p:sp>
      <p:sp>
        <p:nvSpPr>
          <p:cNvPr id="3" name="İçerik Yer Tutucusu 2"/>
          <p:cNvSpPr>
            <a:spLocks noGrp="1"/>
          </p:cNvSpPr>
          <p:nvPr>
            <p:ph idx="1"/>
          </p:nvPr>
        </p:nvSpPr>
        <p:spPr>
          <a:xfrm>
            <a:off x="457200" y="836712"/>
            <a:ext cx="8229600" cy="6021288"/>
          </a:xfrm>
        </p:spPr>
        <p:txBody>
          <a:bodyPr>
            <a:normAutofit fontScale="25000" lnSpcReduction="20000"/>
          </a:bodyPr>
          <a:lstStyle/>
          <a:p>
            <a:pPr marL="0" indent="0">
              <a:buNone/>
            </a:pPr>
            <a:r>
              <a:rPr lang="tr-TR" sz="8000" dirty="0" smtClean="0"/>
              <a:t>2.BBS I </a:t>
            </a:r>
            <a:r>
              <a:rPr lang="tr-TR" sz="8000" dirty="0" err="1" smtClean="0"/>
              <a:t>Uelzen</a:t>
            </a:r>
            <a:r>
              <a:rPr lang="tr-TR" sz="8000" dirty="0" smtClean="0"/>
              <a:t> Tanıtımı –</a:t>
            </a:r>
            <a:r>
              <a:rPr lang="tr-TR" sz="8000" dirty="0" err="1" smtClean="0"/>
              <a:t>Avrupada</a:t>
            </a:r>
            <a:r>
              <a:rPr lang="tr-TR" sz="8000" dirty="0" smtClean="0"/>
              <a:t> Çevre Okulu</a:t>
            </a:r>
          </a:p>
          <a:p>
            <a:pPr marL="0" indent="0">
              <a:buNone/>
            </a:pPr>
            <a:r>
              <a:rPr lang="tr-TR" sz="8000" dirty="0" smtClean="0"/>
              <a:t>-Meslek Okulundan Fazlası</a:t>
            </a:r>
          </a:p>
          <a:p>
            <a:pPr marL="0" indent="0">
              <a:buNone/>
            </a:pPr>
            <a:r>
              <a:rPr lang="tr-TR" sz="8000" dirty="0" smtClean="0"/>
              <a:t>-Bölgesel </a:t>
            </a:r>
            <a:r>
              <a:rPr lang="tr-TR" sz="8000" dirty="0" err="1" smtClean="0"/>
              <a:t>Mükemmelik</a:t>
            </a:r>
            <a:r>
              <a:rPr lang="tr-TR" sz="8000" dirty="0" smtClean="0"/>
              <a:t> Merkezi</a:t>
            </a:r>
          </a:p>
          <a:p>
            <a:pPr marL="0" indent="0">
              <a:buNone/>
            </a:pPr>
            <a:r>
              <a:rPr lang="tr-TR" sz="8000" dirty="0" smtClean="0"/>
              <a:t>-Öğrenci sayısı/okul şekli</a:t>
            </a:r>
          </a:p>
          <a:p>
            <a:pPr marL="0" indent="0">
              <a:buNone/>
            </a:pPr>
            <a:r>
              <a:rPr lang="tr-TR" sz="8000" dirty="0" smtClean="0"/>
              <a:t>-Okul Profili ?</a:t>
            </a:r>
          </a:p>
          <a:p>
            <a:pPr marL="0" indent="0">
              <a:buNone/>
            </a:pPr>
            <a:r>
              <a:rPr lang="tr-TR" sz="8000" dirty="0" smtClean="0"/>
              <a:t>-Geleceğin birlikte şekillendirilmesi</a:t>
            </a:r>
          </a:p>
          <a:p>
            <a:pPr marL="0" indent="0">
              <a:buNone/>
            </a:pPr>
            <a:r>
              <a:rPr lang="tr-TR" sz="8000" dirty="0" smtClean="0"/>
              <a:t>-Giriş ve rehber ilkelerle rehber model</a:t>
            </a:r>
          </a:p>
          <a:p>
            <a:pPr marL="0" indent="0">
              <a:buNone/>
            </a:pPr>
            <a:r>
              <a:rPr lang="tr-TR" sz="8000" dirty="0" smtClean="0"/>
              <a:t>-Personel yapısı</a:t>
            </a:r>
          </a:p>
          <a:p>
            <a:pPr marL="0" indent="0">
              <a:buNone/>
            </a:pPr>
            <a:r>
              <a:rPr lang="tr-TR" sz="8000" dirty="0" smtClean="0"/>
              <a:t>-Maliyetler</a:t>
            </a:r>
          </a:p>
          <a:p>
            <a:pPr marL="0" indent="0">
              <a:buNone/>
            </a:pPr>
            <a:r>
              <a:rPr lang="tr-TR" sz="8000" dirty="0" smtClean="0"/>
              <a:t>-Personel Bütçesi</a:t>
            </a:r>
          </a:p>
          <a:p>
            <a:pPr marL="0" indent="0">
              <a:buNone/>
            </a:pPr>
            <a:r>
              <a:rPr lang="tr-TR" sz="8000" dirty="0" smtClean="0"/>
              <a:t>-Belediye Bütçesi</a:t>
            </a:r>
          </a:p>
          <a:p>
            <a:pPr marL="0" indent="0">
              <a:buNone/>
            </a:pPr>
            <a:r>
              <a:rPr lang="tr-TR" sz="8000" dirty="0" smtClean="0"/>
              <a:t>-</a:t>
            </a:r>
            <a:r>
              <a:rPr lang="tr-TR" sz="8000" dirty="0" err="1" smtClean="0"/>
              <a:t>Organisazyon</a:t>
            </a:r>
            <a:r>
              <a:rPr lang="tr-TR" sz="8000" dirty="0" smtClean="0"/>
              <a:t> Planı</a:t>
            </a:r>
          </a:p>
          <a:p>
            <a:pPr marL="0" indent="0">
              <a:buNone/>
            </a:pPr>
            <a:r>
              <a:rPr lang="tr-TR" sz="8000" dirty="0" smtClean="0"/>
              <a:t>-Görev ve Sorumluluklar</a:t>
            </a:r>
          </a:p>
          <a:p>
            <a:pPr marL="0" indent="0">
              <a:buNone/>
            </a:pPr>
            <a:r>
              <a:rPr lang="tr-TR" sz="8000" dirty="0" smtClean="0"/>
              <a:t>-Çekirdek Görevler –Modeli (KAS)</a:t>
            </a:r>
          </a:p>
          <a:p>
            <a:pPr marL="0" indent="0">
              <a:buNone/>
            </a:pPr>
            <a:r>
              <a:rPr lang="tr-TR" sz="8000" dirty="0" smtClean="0"/>
              <a:t>-Kalite Yönetimi ve Kalite Güvencesi</a:t>
            </a:r>
          </a:p>
          <a:p>
            <a:pPr marL="0" indent="0">
              <a:buNone/>
            </a:pPr>
            <a:r>
              <a:rPr lang="tr-TR" sz="8000" dirty="0" smtClean="0"/>
              <a:t>-Özel rehber Konular</a:t>
            </a:r>
          </a:p>
          <a:p>
            <a:pPr marL="0" indent="0">
              <a:buNone/>
            </a:pPr>
            <a:r>
              <a:rPr lang="tr-TR" sz="8000" dirty="0" smtClean="0"/>
              <a:t>-Hedef belirleme temelinde Yönetim</a:t>
            </a:r>
          </a:p>
          <a:p>
            <a:pPr marL="0" indent="0">
              <a:buNone/>
            </a:pPr>
            <a:r>
              <a:rPr lang="tr-TR" sz="8000" dirty="0" smtClean="0"/>
              <a:t>-Zorluklar</a:t>
            </a:r>
          </a:p>
          <a:p>
            <a:pPr marL="0" indent="0">
              <a:buNone/>
            </a:pPr>
            <a:r>
              <a:rPr lang="tr-TR" sz="8000" dirty="0" smtClean="0"/>
              <a:t>-Ortaklıklar ve İşbirlikleri</a:t>
            </a:r>
          </a:p>
          <a:p>
            <a:pPr marL="0" indent="0">
              <a:buNone/>
            </a:pPr>
            <a:r>
              <a:rPr lang="tr-TR" sz="8000" dirty="0" smtClean="0"/>
              <a:t>-Geleceğe Yönelimler</a:t>
            </a:r>
          </a:p>
          <a:p>
            <a:pPr marL="0" indent="0">
              <a:buNone/>
            </a:pPr>
            <a:endParaRPr lang="tr-TR" dirty="0" smtClean="0"/>
          </a:p>
          <a:p>
            <a:pPr marL="0" indent="0">
              <a:buNone/>
            </a:pPr>
            <a:r>
              <a:rPr lang="tr-TR" dirty="0"/>
              <a:t>-</a:t>
            </a:r>
            <a:endParaRPr lang="tr-TR" dirty="0" smtClean="0"/>
          </a:p>
          <a:p>
            <a:pPr marL="0" indent="0">
              <a:buNone/>
            </a:pPr>
            <a:endParaRPr lang="tr-TR" dirty="0"/>
          </a:p>
        </p:txBody>
      </p:sp>
    </p:spTree>
    <p:extLst>
      <p:ext uri="{BB962C8B-B14F-4D97-AF65-F5344CB8AC3E}">
        <p14:creationId xmlns="" xmlns:p14="http://schemas.microsoft.com/office/powerpoint/2010/main" val="3313859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3928" y="-550041"/>
            <a:ext cx="4773216" cy="346050"/>
          </a:xfrm>
        </p:spPr>
        <p:txBody>
          <a:bodyPr>
            <a:normAutofit fontScale="90000"/>
          </a:bodyPr>
          <a:lstStyle/>
          <a:p>
            <a:pPr algn="l"/>
            <a:endParaRPr lang="tr-TR" sz="18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83888489"/>
              </p:ext>
            </p:extLst>
          </p:nvPr>
        </p:nvGraphicFramePr>
        <p:xfrm>
          <a:off x="539552" y="188640"/>
          <a:ext cx="8352928" cy="6710549"/>
        </p:xfrm>
        <a:graphic>
          <a:graphicData uri="http://schemas.openxmlformats.org/drawingml/2006/table">
            <a:tbl>
              <a:tblPr firstRow="1" bandRow="1">
                <a:tableStyleId>{5C22544A-7EE6-4342-B048-85BDC9FD1C3A}</a:tableStyleId>
              </a:tblPr>
              <a:tblGrid>
                <a:gridCol w="1070757"/>
                <a:gridCol w="1224215"/>
                <a:gridCol w="918162"/>
                <a:gridCol w="918162"/>
                <a:gridCol w="1285426"/>
                <a:gridCol w="1530269"/>
                <a:gridCol w="1405937"/>
              </a:tblGrid>
              <a:tr h="602087">
                <a:tc>
                  <a:txBody>
                    <a:bodyPr/>
                    <a:lstStyle/>
                    <a:p>
                      <a:r>
                        <a:rPr lang="tr-TR" sz="1200" dirty="0" smtClean="0"/>
                        <a:t>Ok.Personel Kurulu</a:t>
                      </a:r>
                      <a:endParaRPr lang="tr-TR" sz="1200" dirty="0"/>
                    </a:p>
                  </a:txBody>
                  <a:tcPr/>
                </a:tc>
                <a:tc>
                  <a:txBody>
                    <a:bodyPr/>
                    <a:lstStyle/>
                    <a:p>
                      <a:r>
                        <a:rPr lang="tr-TR" sz="1200" dirty="0" smtClean="0"/>
                        <a:t>ORGANİZASYON</a:t>
                      </a:r>
                      <a:r>
                        <a:rPr lang="tr-TR" sz="1200" baseline="0" dirty="0" smtClean="0"/>
                        <a:t> </a:t>
                      </a:r>
                      <a:endParaRPr lang="tr-TR" sz="1200" dirty="0" smtClean="0"/>
                    </a:p>
                  </a:txBody>
                  <a:tcPr/>
                </a:tc>
                <a:tc>
                  <a:txBody>
                    <a:bodyPr/>
                    <a:lstStyle/>
                    <a:p>
                      <a:r>
                        <a:rPr lang="tr-TR" sz="1200" dirty="0" smtClean="0"/>
                        <a:t>PLANI</a:t>
                      </a:r>
                      <a:endParaRPr lang="tr-TR" sz="1200" dirty="0"/>
                    </a:p>
                  </a:txBody>
                  <a:tcPr/>
                </a:tc>
                <a:tc>
                  <a:txBody>
                    <a:bodyPr/>
                    <a:lstStyle/>
                    <a:p>
                      <a:r>
                        <a:rPr lang="tr-TR" sz="1200" dirty="0" smtClean="0"/>
                        <a:t>BBS</a:t>
                      </a:r>
                      <a:r>
                        <a:rPr lang="tr-TR" sz="1200" baseline="0" dirty="0" smtClean="0"/>
                        <a:t>  I </a:t>
                      </a:r>
                      <a:endParaRPr lang="tr-TR" sz="1200" dirty="0"/>
                    </a:p>
                  </a:txBody>
                  <a:tcPr/>
                </a:tc>
                <a:tc>
                  <a:txBody>
                    <a:bodyPr/>
                    <a:lstStyle/>
                    <a:p>
                      <a:r>
                        <a:rPr lang="tr-TR" sz="1200" dirty="0" smtClean="0"/>
                        <a:t>UELZEN</a:t>
                      </a:r>
                      <a:endParaRPr lang="tr-TR" sz="1200" dirty="0"/>
                    </a:p>
                  </a:txBody>
                  <a:tcPr/>
                </a:tc>
                <a:tc>
                  <a:txBody>
                    <a:bodyPr/>
                    <a:lstStyle/>
                    <a:p>
                      <a:endParaRPr lang="tr-TR" sz="1200" dirty="0"/>
                    </a:p>
                  </a:txBody>
                  <a:tcPr/>
                </a:tc>
                <a:tc>
                  <a:txBody>
                    <a:bodyPr/>
                    <a:lstStyle/>
                    <a:p>
                      <a:endParaRPr lang="tr-TR" sz="1200" dirty="0"/>
                    </a:p>
                  </a:txBody>
                  <a:tcPr/>
                </a:tc>
              </a:tr>
              <a:tr h="381743">
                <a:tc>
                  <a:txBody>
                    <a:bodyPr/>
                    <a:lstStyle/>
                    <a:p>
                      <a:r>
                        <a:rPr lang="tr-TR" sz="1200" dirty="0" smtClean="0"/>
                        <a:t>MÜDÜR</a:t>
                      </a:r>
                      <a:r>
                        <a:rPr lang="tr-TR" sz="1200" baseline="0" dirty="0" smtClean="0"/>
                        <a:t>        </a:t>
                      </a:r>
                      <a:endParaRPr lang="tr-TR" sz="1200" dirty="0"/>
                    </a:p>
                  </a:txBody>
                  <a:tcPr/>
                </a:tc>
                <a:tc>
                  <a:txBody>
                    <a:bodyPr/>
                    <a:lstStyle/>
                    <a:p>
                      <a:r>
                        <a:rPr lang="tr-TR" sz="1200" dirty="0" smtClean="0"/>
                        <a:t>NOW.</a:t>
                      </a:r>
                      <a:endParaRPr lang="tr-TR" sz="1200" dirty="0"/>
                    </a:p>
                  </a:txBody>
                  <a:tcPr/>
                </a:tc>
                <a:tc>
                  <a:txBody>
                    <a:bodyPr/>
                    <a:lstStyle/>
                    <a:p>
                      <a:r>
                        <a:rPr lang="tr-TR" sz="1200" dirty="0" smtClean="0"/>
                        <a:t>1.Bölü</a:t>
                      </a:r>
                      <a:endParaRPr lang="tr-TR" sz="1200" dirty="0"/>
                    </a:p>
                  </a:txBody>
                  <a:tcPr/>
                </a:tc>
                <a:tc>
                  <a:txBody>
                    <a:bodyPr/>
                    <a:lstStyle/>
                    <a:p>
                      <a:r>
                        <a:rPr lang="tr-TR" sz="1200" dirty="0" smtClean="0"/>
                        <a:t>2.Böl.</a:t>
                      </a:r>
                      <a:endParaRPr lang="tr-TR" sz="1200" dirty="0"/>
                    </a:p>
                  </a:txBody>
                  <a:tcPr/>
                </a:tc>
                <a:tc>
                  <a:txBody>
                    <a:bodyPr/>
                    <a:lstStyle/>
                    <a:p>
                      <a:r>
                        <a:rPr lang="tr-TR" sz="1200" dirty="0" smtClean="0"/>
                        <a:t>3.Böl.</a:t>
                      </a:r>
                      <a:endParaRPr lang="tr-TR" sz="1200" dirty="0"/>
                    </a:p>
                  </a:txBody>
                  <a:tcPr/>
                </a:tc>
                <a:tc>
                  <a:txBody>
                    <a:bodyPr/>
                    <a:lstStyle/>
                    <a:p>
                      <a:r>
                        <a:rPr lang="tr-TR" sz="1200" dirty="0" smtClean="0"/>
                        <a:t>4.Böl.</a:t>
                      </a:r>
                      <a:endParaRPr lang="tr-TR" sz="1200" dirty="0"/>
                    </a:p>
                  </a:txBody>
                  <a:tcPr/>
                </a:tc>
                <a:tc>
                  <a:txBody>
                    <a:bodyPr/>
                    <a:lstStyle/>
                    <a:p>
                      <a:r>
                        <a:rPr lang="tr-TR" sz="1200" dirty="0" smtClean="0"/>
                        <a:t>5.Böl.</a:t>
                      </a:r>
                      <a:endParaRPr lang="tr-TR" sz="1200" dirty="0"/>
                    </a:p>
                  </a:txBody>
                  <a:tcPr/>
                </a:tc>
              </a:tr>
              <a:tr h="605880">
                <a:tc>
                  <a:txBody>
                    <a:bodyPr/>
                    <a:lstStyle/>
                    <a:p>
                      <a:r>
                        <a:rPr lang="tr-TR" sz="1200" dirty="0" smtClean="0"/>
                        <a:t>Okul</a:t>
                      </a:r>
                      <a:r>
                        <a:rPr lang="tr-TR" sz="1200" baseline="0" dirty="0" smtClean="0"/>
                        <a:t> </a:t>
                      </a:r>
                      <a:r>
                        <a:rPr lang="tr-TR" sz="1200" dirty="0" smtClean="0"/>
                        <a:t>Kurulu</a:t>
                      </a:r>
                      <a:endParaRPr lang="tr-TR" sz="1200" dirty="0"/>
                    </a:p>
                  </a:txBody>
                  <a:tcPr/>
                </a:tc>
                <a:tc>
                  <a:txBody>
                    <a:bodyPr/>
                    <a:lstStyle/>
                    <a:p>
                      <a:r>
                        <a:rPr lang="tr-TR" sz="1200" dirty="0" smtClean="0"/>
                        <a:t>Danışm./sosyal Dan.</a:t>
                      </a:r>
                      <a:endParaRPr lang="tr-TR" sz="1200" dirty="0"/>
                    </a:p>
                  </a:txBody>
                  <a:tcPr/>
                </a:tc>
                <a:tc>
                  <a:txBody>
                    <a:bodyPr/>
                    <a:lstStyle/>
                    <a:p>
                      <a:r>
                        <a:rPr lang="tr-TR" sz="1200" dirty="0" smtClean="0"/>
                        <a:t>Araba sat.Uzm.</a:t>
                      </a:r>
                    </a:p>
                    <a:p>
                      <a:r>
                        <a:rPr lang="tr-TR" sz="1200" dirty="0" smtClean="0"/>
                        <a:t>Topt.Tic.</a:t>
                      </a:r>
                      <a:endParaRPr lang="tr-TR" sz="1200" dirty="0"/>
                    </a:p>
                  </a:txBody>
                  <a:tcPr/>
                </a:tc>
                <a:tc>
                  <a:txBody>
                    <a:bodyPr/>
                    <a:lstStyle/>
                    <a:p>
                      <a:r>
                        <a:rPr lang="tr-TR" sz="1200" dirty="0" smtClean="0"/>
                        <a:t>Kalite ve okul gelişimi</a:t>
                      </a:r>
                      <a:endParaRPr lang="tr-TR" sz="1200" dirty="0"/>
                    </a:p>
                  </a:txBody>
                  <a:tcPr/>
                </a:tc>
                <a:tc>
                  <a:txBody>
                    <a:bodyPr/>
                    <a:lstStyle/>
                    <a:p>
                      <a:r>
                        <a:rPr lang="tr-TR" sz="1200" dirty="0" smtClean="0"/>
                        <a:t>Araç Tekniği</a:t>
                      </a:r>
                      <a:endParaRPr lang="tr-TR" sz="1200" dirty="0"/>
                    </a:p>
                  </a:txBody>
                  <a:tcPr/>
                </a:tc>
                <a:tc>
                  <a:txBody>
                    <a:bodyPr/>
                    <a:lstStyle/>
                    <a:p>
                      <a:r>
                        <a:rPr lang="tr-TR" sz="1200" dirty="0" smtClean="0"/>
                        <a:t>Mesleki Yön.DigitalÇizelgeTraining</a:t>
                      </a:r>
                      <a:endParaRPr lang="tr-TR" sz="1200" dirty="0"/>
                    </a:p>
                  </a:txBody>
                  <a:tcPr/>
                </a:tc>
                <a:tc>
                  <a:txBody>
                    <a:bodyPr/>
                    <a:lstStyle/>
                    <a:p>
                      <a:r>
                        <a:rPr lang="tr-TR" sz="1200" dirty="0" smtClean="0"/>
                        <a:t>BG.</a:t>
                      </a:r>
                      <a:endParaRPr lang="tr-TR" sz="1200" dirty="0"/>
                    </a:p>
                  </a:txBody>
                  <a:tcPr/>
                </a:tc>
              </a:tr>
              <a:tr h="429165">
                <a:tc>
                  <a:txBody>
                    <a:bodyPr/>
                    <a:lstStyle/>
                    <a:p>
                      <a:r>
                        <a:rPr lang="tr-TR" sz="1200" dirty="0" smtClean="0"/>
                        <a:t>Genel Kurul</a:t>
                      </a:r>
                      <a:endParaRPr lang="tr-TR" sz="1200" dirty="0"/>
                    </a:p>
                  </a:txBody>
                  <a:tcPr/>
                </a:tc>
                <a:tc>
                  <a:txBody>
                    <a:bodyPr/>
                    <a:lstStyle/>
                    <a:p>
                      <a:r>
                        <a:rPr lang="tr-TR" sz="1200" dirty="0" smtClean="0"/>
                        <a:t>Mesleki</a:t>
                      </a:r>
                      <a:r>
                        <a:rPr lang="tr-TR" sz="1200" baseline="0" dirty="0" smtClean="0"/>
                        <a:t> Yönelim</a:t>
                      </a:r>
                      <a:endParaRPr lang="tr-TR" sz="1200" dirty="0"/>
                    </a:p>
                  </a:txBody>
                  <a:tcPr/>
                </a:tc>
                <a:tc>
                  <a:txBody>
                    <a:bodyPr/>
                    <a:lstStyle/>
                    <a:p>
                      <a:r>
                        <a:rPr lang="tr-TR" sz="1200" dirty="0" smtClean="0"/>
                        <a:t>Bankacılı. Mesleklr</a:t>
                      </a:r>
                      <a:endParaRPr lang="tr-TR" sz="1200" dirty="0"/>
                    </a:p>
                  </a:txBody>
                  <a:tcPr/>
                </a:tc>
                <a:tc>
                  <a:txBody>
                    <a:bodyPr/>
                    <a:lstStyle/>
                    <a:p>
                      <a:r>
                        <a:rPr lang="tr-TR" sz="1200" dirty="0" smtClean="0"/>
                        <a:t>İş ve sağl.gü</a:t>
                      </a:r>
                      <a:endParaRPr lang="tr-TR" sz="1200" dirty="0"/>
                    </a:p>
                  </a:txBody>
                  <a:tcPr/>
                </a:tc>
                <a:tc>
                  <a:txBody>
                    <a:bodyPr/>
                    <a:lstStyle/>
                    <a:p>
                      <a:r>
                        <a:rPr lang="tr-TR" sz="1200" dirty="0" smtClean="0"/>
                        <a:t>FOF/FOT/FOW</a:t>
                      </a:r>
                      <a:endParaRPr lang="tr-TR" sz="1200" dirty="0"/>
                    </a:p>
                  </a:txBody>
                  <a:tcPr/>
                </a:tc>
                <a:tc>
                  <a:txBody>
                    <a:bodyPr/>
                    <a:lstStyle/>
                    <a:p>
                      <a:r>
                        <a:rPr lang="tr-TR" sz="1200" dirty="0" smtClean="0"/>
                        <a:t>İnşaat Tekniği</a:t>
                      </a:r>
                      <a:endParaRPr lang="tr-TR" sz="1200" dirty="0"/>
                    </a:p>
                  </a:txBody>
                  <a:tcPr/>
                </a:tc>
                <a:tc>
                  <a:txBody>
                    <a:bodyPr/>
                    <a:lstStyle/>
                    <a:p>
                      <a:r>
                        <a:rPr lang="tr-TR" sz="1200" dirty="0" smtClean="0"/>
                        <a:t>BG GuS</a:t>
                      </a:r>
                      <a:endParaRPr lang="tr-TR" sz="1200" dirty="0"/>
                    </a:p>
                  </a:txBody>
                  <a:tcPr/>
                </a:tc>
              </a:tr>
              <a:tr h="429165">
                <a:tc>
                  <a:txBody>
                    <a:bodyPr/>
                    <a:lstStyle/>
                    <a:p>
                      <a:r>
                        <a:rPr lang="tr-TR" sz="1200" dirty="0" smtClean="0"/>
                        <a:t>Oku.DanışmaKon</a:t>
                      </a:r>
                      <a:r>
                        <a:rPr lang="tr-TR" sz="1200" baseline="0" dirty="0" smtClean="0"/>
                        <a:t>seyi</a:t>
                      </a:r>
                      <a:endParaRPr lang="tr-TR" sz="1200" dirty="0"/>
                    </a:p>
                  </a:txBody>
                  <a:tcPr/>
                </a:tc>
                <a:tc>
                  <a:txBody>
                    <a:bodyPr/>
                    <a:lstStyle/>
                    <a:p>
                      <a:r>
                        <a:rPr lang="tr-TR" sz="1200" dirty="0" smtClean="0"/>
                        <a:t>Statistik/ Değerlend</a:t>
                      </a:r>
                      <a:endParaRPr lang="tr-TR" sz="1200" dirty="0"/>
                    </a:p>
                  </a:txBody>
                  <a:tcPr/>
                </a:tc>
                <a:tc>
                  <a:txBody>
                    <a:bodyPr/>
                    <a:lstStyle/>
                    <a:p>
                      <a:r>
                        <a:rPr lang="tr-TR" sz="1200" dirty="0" smtClean="0"/>
                        <a:t>Ofis/Tic.</a:t>
                      </a:r>
                      <a:endParaRPr lang="tr-TR" sz="1200" dirty="0"/>
                    </a:p>
                  </a:txBody>
                  <a:tcPr/>
                </a:tc>
                <a:tc>
                  <a:txBody>
                    <a:bodyPr/>
                    <a:lstStyle/>
                    <a:p>
                      <a:r>
                        <a:rPr lang="tr-TR" sz="1200" dirty="0" smtClean="0"/>
                        <a:t>Gelişim eğitimi</a:t>
                      </a:r>
                      <a:endParaRPr lang="tr-TR" sz="1200" dirty="0"/>
                    </a:p>
                  </a:txBody>
                  <a:tcPr/>
                </a:tc>
                <a:tc>
                  <a:txBody>
                    <a:bodyPr/>
                    <a:lstStyle/>
                    <a:p>
                      <a:r>
                        <a:rPr lang="tr-TR" sz="1200" dirty="0" smtClean="0"/>
                        <a:t>Metal</a:t>
                      </a:r>
                      <a:r>
                        <a:rPr lang="tr-TR" sz="1200" baseline="0" dirty="0" smtClean="0"/>
                        <a:t> Teknik</a:t>
                      </a:r>
                      <a:endParaRPr lang="tr-TR" sz="1200" dirty="0"/>
                    </a:p>
                  </a:txBody>
                  <a:tcPr/>
                </a:tc>
                <a:tc>
                  <a:txBody>
                    <a:bodyPr/>
                    <a:lstStyle/>
                    <a:p>
                      <a:r>
                        <a:rPr lang="tr-TR" sz="1200" dirty="0" smtClean="0"/>
                        <a:t>BES</a:t>
                      </a:r>
                      <a:endParaRPr lang="tr-TR" sz="1200" dirty="0"/>
                    </a:p>
                  </a:txBody>
                  <a:tcPr/>
                </a:tc>
                <a:tc>
                  <a:txBody>
                    <a:bodyPr/>
                    <a:lstStyle/>
                    <a:p>
                      <a:r>
                        <a:rPr lang="tr-TR" sz="1200" dirty="0" smtClean="0"/>
                        <a:t>BGW/ FOW</a:t>
                      </a:r>
                      <a:endParaRPr lang="tr-TR" sz="1200" dirty="0"/>
                    </a:p>
                  </a:txBody>
                  <a:tcPr/>
                </a:tc>
              </a:tr>
              <a:tr h="561185">
                <a:tc>
                  <a:txBody>
                    <a:bodyPr/>
                    <a:lstStyle/>
                    <a:p>
                      <a:r>
                        <a:rPr lang="tr-TR" sz="1200" dirty="0" smtClean="0"/>
                        <a:t>Bütçe kurulu</a:t>
                      </a:r>
                      <a:endParaRPr lang="tr-TR" sz="1200" dirty="0"/>
                    </a:p>
                  </a:txBody>
                  <a:tcPr/>
                </a:tc>
                <a:tc>
                  <a:txBody>
                    <a:bodyPr/>
                    <a:lstStyle/>
                    <a:p>
                      <a:r>
                        <a:rPr lang="tr-TR" sz="1200" dirty="0" smtClean="0"/>
                        <a:t>Gelişim</a:t>
                      </a:r>
                      <a:r>
                        <a:rPr lang="tr-TR" sz="1200" baseline="0" dirty="0" smtClean="0"/>
                        <a:t> Konsepti</a:t>
                      </a:r>
                      <a:endParaRPr lang="tr-TR" sz="1200" dirty="0"/>
                    </a:p>
                  </a:txBody>
                  <a:tcPr/>
                </a:tc>
                <a:tc>
                  <a:txBody>
                    <a:bodyPr/>
                    <a:lstStyle/>
                    <a:p>
                      <a:r>
                        <a:rPr lang="tr-TR" sz="1200" dirty="0" smtClean="0"/>
                        <a:t>PerakendeTicaret</a:t>
                      </a:r>
                      <a:endParaRPr lang="tr-TR" sz="1200" dirty="0"/>
                    </a:p>
                  </a:txBody>
                  <a:tcPr/>
                </a:tc>
                <a:tc>
                  <a:txBody>
                    <a:bodyPr/>
                    <a:lstStyle/>
                    <a:p>
                      <a:r>
                        <a:rPr lang="tr-TR" sz="1200" dirty="0" smtClean="0"/>
                        <a:t>Beslen-me</a:t>
                      </a:r>
                      <a:endParaRPr lang="tr-TR" sz="1200" dirty="0"/>
                    </a:p>
                  </a:txBody>
                  <a:tcPr/>
                </a:tc>
                <a:tc>
                  <a:txBody>
                    <a:bodyPr/>
                    <a:lstStyle/>
                    <a:p>
                      <a:r>
                        <a:rPr lang="tr-TR" sz="1200" dirty="0" smtClean="0"/>
                        <a:t>Ulusal/uluslararası Ortaklıklar</a:t>
                      </a:r>
                      <a:endParaRPr lang="tr-TR" sz="1200" dirty="0"/>
                    </a:p>
                  </a:txBody>
                  <a:tcPr/>
                </a:tc>
                <a:tc>
                  <a:txBody>
                    <a:bodyPr/>
                    <a:lstStyle/>
                    <a:p>
                      <a:r>
                        <a:rPr lang="tr-TR" sz="1200" dirty="0" smtClean="0"/>
                        <a:t>Renk</a:t>
                      </a:r>
                      <a:r>
                        <a:rPr lang="tr-TR" sz="1200" baseline="0" dirty="0" smtClean="0"/>
                        <a:t> tekniği / alan Düzenlem</a:t>
                      </a:r>
                      <a:endParaRPr lang="tr-TR" sz="1200" dirty="0"/>
                    </a:p>
                  </a:txBody>
                  <a:tcPr/>
                </a:tc>
                <a:tc>
                  <a:txBody>
                    <a:bodyPr/>
                    <a:lstStyle/>
                    <a:p>
                      <a:endParaRPr lang="tr-TR" sz="1200" dirty="0"/>
                    </a:p>
                  </a:txBody>
                  <a:tcPr/>
                </a:tc>
              </a:tr>
              <a:tr h="429165">
                <a:tc>
                  <a:txBody>
                    <a:bodyPr/>
                    <a:lstStyle/>
                    <a:p>
                      <a:r>
                        <a:rPr lang="tr-TR" sz="1200" dirty="0" smtClean="0"/>
                        <a:t>İdare</a:t>
                      </a:r>
                      <a:endParaRPr lang="tr-TR" sz="1200" dirty="0"/>
                    </a:p>
                  </a:txBody>
                  <a:tcPr/>
                </a:tc>
                <a:tc>
                  <a:txBody>
                    <a:bodyPr/>
                    <a:lstStyle/>
                    <a:p>
                      <a:r>
                        <a:rPr lang="tr-TR" sz="1200" dirty="0" smtClean="0"/>
                        <a:t>Katılımcılk</a:t>
                      </a:r>
                      <a:endParaRPr lang="tr-TR" sz="1200" dirty="0"/>
                    </a:p>
                  </a:txBody>
                  <a:tcPr/>
                </a:tc>
                <a:tc>
                  <a:txBody>
                    <a:bodyPr/>
                    <a:lstStyle/>
                    <a:p>
                      <a:r>
                        <a:rPr lang="tr-TR" sz="1200" dirty="0" smtClean="0"/>
                        <a:t>Ambar Meslekle</a:t>
                      </a:r>
                      <a:endParaRPr lang="tr-TR" sz="1200" dirty="0"/>
                    </a:p>
                  </a:txBody>
                  <a:tcPr/>
                </a:tc>
                <a:tc>
                  <a:txBody>
                    <a:bodyPr/>
                    <a:lstStyle/>
                    <a:p>
                      <a:r>
                        <a:rPr lang="tr-TR" sz="1200" dirty="0" smtClean="0"/>
                        <a:t>Vicut bakımı</a:t>
                      </a:r>
                      <a:endParaRPr lang="tr-TR" sz="1200" dirty="0"/>
                    </a:p>
                  </a:txBody>
                  <a:tcPr/>
                </a:tc>
                <a:tc>
                  <a:txBody>
                    <a:bodyPr/>
                    <a:lstStyle/>
                    <a:p>
                      <a:r>
                        <a:rPr lang="tr-TR" sz="1200" dirty="0" smtClean="0"/>
                        <a:t>Metal</a:t>
                      </a:r>
                      <a:r>
                        <a:rPr lang="tr-TR" sz="1200" baseline="0" dirty="0" smtClean="0"/>
                        <a:t> Atölyesi</a:t>
                      </a:r>
                      <a:endParaRPr lang="tr-TR" sz="1200" dirty="0"/>
                    </a:p>
                  </a:txBody>
                  <a:tcPr/>
                </a:tc>
                <a:tc>
                  <a:txBody>
                    <a:bodyPr/>
                    <a:lstStyle/>
                    <a:p>
                      <a:r>
                        <a:rPr lang="tr-TR" sz="1200" dirty="0" smtClean="0"/>
                        <a:t>Elektro</a:t>
                      </a:r>
                      <a:r>
                        <a:rPr lang="tr-TR" sz="1200" baseline="0" dirty="0" smtClean="0"/>
                        <a:t> tekn./Bilgisa.</a:t>
                      </a:r>
                      <a:endParaRPr lang="tr-TR" sz="1200" dirty="0"/>
                    </a:p>
                  </a:txBody>
                  <a:tcPr/>
                </a:tc>
                <a:tc>
                  <a:txBody>
                    <a:bodyPr/>
                    <a:lstStyle/>
                    <a:p>
                      <a:endParaRPr lang="tr-TR" sz="1200" dirty="0"/>
                    </a:p>
                  </a:txBody>
                  <a:tcPr/>
                </a:tc>
              </a:tr>
              <a:tr h="435514">
                <a:tc>
                  <a:txBody>
                    <a:bodyPr/>
                    <a:lstStyle/>
                    <a:p>
                      <a:r>
                        <a:rPr lang="tr-TR" sz="1200" dirty="0" smtClean="0"/>
                        <a:t>Halkla İlişkil.</a:t>
                      </a:r>
                      <a:endParaRPr lang="tr-TR" sz="1200" dirty="0"/>
                    </a:p>
                  </a:txBody>
                  <a:tcPr/>
                </a:tc>
                <a:tc>
                  <a:txBody>
                    <a:bodyPr/>
                    <a:lstStyle/>
                    <a:p>
                      <a:r>
                        <a:rPr lang="tr-TR" sz="1200" dirty="0" smtClean="0"/>
                        <a:t>Bilgi işlm hiz.dahl.hari</a:t>
                      </a:r>
                      <a:endParaRPr lang="tr-TR" sz="1200" dirty="0"/>
                    </a:p>
                  </a:txBody>
                  <a:tcPr/>
                </a:tc>
                <a:tc>
                  <a:txBody>
                    <a:bodyPr/>
                    <a:lstStyle/>
                    <a:p>
                      <a:endParaRPr lang="tr-TR" sz="1200" dirty="0"/>
                    </a:p>
                  </a:txBody>
                  <a:tcPr/>
                </a:tc>
                <a:tc>
                  <a:txBody>
                    <a:bodyPr/>
                    <a:lstStyle/>
                    <a:p>
                      <a:r>
                        <a:rPr lang="tr-TR" sz="1200" dirty="0" smtClean="0"/>
                        <a:t>Gıda</a:t>
                      </a:r>
                      <a:r>
                        <a:rPr lang="tr-TR" sz="1200" baseline="0" dirty="0" smtClean="0"/>
                        <a:t> işle.Tesisi</a:t>
                      </a:r>
                      <a:endParaRPr lang="tr-TR" sz="1200" dirty="0"/>
                    </a:p>
                  </a:txBody>
                  <a:tcPr/>
                </a:tc>
                <a:tc>
                  <a:txBody>
                    <a:bodyPr/>
                    <a:lstStyle/>
                    <a:p>
                      <a:r>
                        <a:rPr lang="tr-TR" sz="1200" dirty="0" smtClean="0"/>
                        <a:t>Araç Atölyesi</a:t>
                      </a:r>
                      <a:endParaRPr lang="tr-TR" sz="1200" dirty="0"/>
                    </a:p>
                  </a:txBody>
                  <a:tcPr/>
                </a:tc>
                <a:tc>
                  <a:txBody>
                    <a:bodyPr/>
                    <a:lstStyle/>
                    <a:p>
                      <a:r>
                        <a:rPr lang="tr-TR" sz="1200" dirty="0" smtClean="0"/>
                        <a:t>Ahşap</a:t>
                      </a:r>
                      <a:r>
                        <a:rPr lang="tr-TR" sz="1200" baseline="0" dirty="0" smtClean="0"/>
                        <a:t> Tekniği</a:t>
                      </a:r>
                      <a:endParaRPr lang="tr-TR" sz="1200" dirty="0"/>
                    </a:p>
                  </a:txBody>
                  <a:tcPr/>
                </a:tc>
                <a:tc>
                  <a:txBody>
                    <a:bodyPr/>
                    <a:lstStyle/>
                    <a:p>
                      <a:endParaRPr lang="tr-TR" sz="1200" dirty="0"/>
                    </a:p>
                  </a:txBody>
                  <a:tcPr/>
                </a:tc>
              </a:tr>
              <a:tr h="498719">
                <a:tc>
                  <a:txBody>
                    <a:bodyPr/>
                    <a:lstStyle/>
                    <a:p>
                      <a:r>
                        <a:rPr lang="tr-TR" sz="1200" dirty="0" smtClean="0"/>
                        <a:t>Almanca</a:t>
                      </a:r>
                      <a:endParaRPr lang="tr-TR" sz="1200" dirty="0"/>
                    </a:p>
                  </a:txBody>
                  <a:tcPr/>
                </a:tc>
                <a:tc>
                  <a:txBody>
                    <a:bodyPr/>
                    <a:lstStyle/>
                    <a:p>
                      <a:r>
                        <a:rPr lang="tr-TR" sz="1200" dirty="0" smtClean="0"/>
                        <a:t>Sürdürülebilir Geliş.Eğit.</a:t>
                      </a:r>
                      <a:endParaRPr lang="tr-TR" sz="1200" dirty="0"/>
                    </a:p>
                  </a:txBody>
                  <a:tcPr/>
                </a:tc>
                <a:tc>
                  <a:txBody>
                    <a:bodyPr/>
                    <a:lstStyle/>
                    <a:p>
                      <a:endParaRPr lang="tr-TR" sz="1200" dirty="0"/>
                    </a:p>
                  </a:txBody>
                  <a:tcPr/>
                </a:tc>
                <a:tc>
                  <a:txBody>
                    <a:bodyPr/>
                    <a:lstStyle/>
                    <a:p>
                      <a:endParaRPr lang="tr-TR" sz="1200" dirty="0"/>
                    </a:p>
                  </a:txBody>
                  <a:tcPr/>
                </a:tc>
                <a:tc>
                  <a:txBody>
                    <a:bodyPr/>
                    <a:lstStyle/>
                    <a:p>
                      <a:r>
                        <a:rPr lang="tr-TR" sz="1200" dirty="0" smtClean="0"/>
                        <a:t>Kaynak sertifikasyonu</a:t>
                      </a:r>
                      <a:endParaRPr lang="tr-TR" sz="1200" dirty="0"/>
                    </a:p>
                  </a:txBody>
                  <a:tcPr/>
                </a:tc>
                <a:tc>
                  <a:txBody>
                    <a:bodyPr/>
                    <a:lstStyle/>
                    <a:p>
                      <a:r>
                        <a:rPr lang="tr-TR" sz="1200" dirty="0" smtClean="0"/>
                        <a:t>BF E.Teknik</a:t>
                      </a:r>
                      <a:r>
                        <a:rPr lang="tr-TR" sz="1200" baseline="0" dirty="0" smtClean="0"/>
                        <a:t> Konsepti</a:t>
                      </a:r>
                      <a:endParaRPr lang="tr-TR" sz="1200" dirty="0"/>
                    </a:p>
                  </a:txBody>
                  <a:tcPr/>
                </a:tc>
                <a:tc>
                  <a:txBody>
                    <a:bodyPr/>
                    <a:lstStyle/>
                    <a:p>
                      <a:endParaRPr lang="tr-TR" sz="1200" dirty="0"/>
                    </a:p>
                  </a:txBody>
                  <a:tcPr/>
                </a:tc>
              </a:tr>
              <a:tr h="429165">
                <a:tc>
                  <a:txBody>
                    <a:bodyPr/>
                    <a:lstStyle/>
                    <a:p>
                      <a:r>
                        <a:rPr lang="tr-TR" sz="1200" dirty="0" smtClean="0"/>
                        <a:t>Yabancı Dil</a:t>
                      </a:r>
                      <a:endParaRPr lang="tr-TR" sz="1200" dirty="0"/>
                    </a:p>
                  </a:txBody>
                  <a:tcPr/>
                </a:tc>
                <a:tc>
                  <a:txBody>
                    <a:bodyPr/>
                    <a:lstStyle/>
                    <a:p>
                      <a:r>
                        <a:rPr lang="tr-TR" sz="1200" dirty="0" smtClean="0"/>
                        <a:t>Yangın Korunma</a:t>
                      </a:r>
                      <a:endParaRPr lang="tr-TR" sz="1200" dirty="0"/>
                    </a:p>
                  </a:txBody>
                  <a:tcPr/>
                </a:tc>
                <a:tc>
                  <a:txBody>
                    <a:bodyPr/>
                    <a:lstStyle/>
                    <a:p>
                      <a:endParaRPr lang="tr-TR" sz="1200" dirty="0"/>
                    </a:p>
                  </a:txBody>
                  <a:tcPr/>
                </a:tc>
                <a:tc>
                  <a:txBody>
                    <a:bodyPr/>
                    <a:lstStyle/>
                    <a:p>
                      <a:endParaRPr lang="tr-TR" sz="1200" dirty="0"/>
                    </a:p>
                  </a:txBody>
                  <a:tcPr/>
                </a:tc>
                <a:tc>
                  <a:txBody>
                    <a:bodyPr/>
                    <a:lstStyle/>
                    <a:p>
                      <a:endParaRPr lang="tr-TR" sz="1200" dirty="0"/>
                    </a:p>
                  </a:txBody>
                  <a:tcPr/>
                </a:tc>
                <a:tc>
                  <a:txBody>
                    <a:bodyPr/>
                    <a:lstStyle/>
                    <a:p>
                      <a:r>
                        <a:rPr lang="tr-TR" sz="1200" dirty="0" smtClean="0"/>
                        <a:t>Yaşam yrd. Koordinasyon</a:t>
                      </a:r>
                      <a:endParaRPr lang="tr-TR" sz="1200" dirty="0"/>
                    </a:p>
                  </a:txBody>
                  <a:tcPr/>
                </a:tc>
                <a:tc>
                  <a:txBody>
                    <a:bodyPr/>
                    <a:lstStyle/>
                    <a:p>
                      <a:endParaRPr lang="tr-TR" sz="1200" dirty="0"/>
                    </a:p>
                  </a:txBody>
                  <a:tcPr/>
                </a:tc>
              </a:tr>
              <a:tr h="252450">
                <a:tc>
                  <a:txBody>
                    <a:bodyPr/>
                    <a:lstStyle/>
                    <a:p>
                      <a:r>
                        <a:rPr lang="tr-TR" sz="1200" dirty="0" smtClean="0"/>
                        <a:t>Mat./Tab.</a:t>
                      </a:r>
                    </a:p>
                  </a:txBody>
                  <a:tcPr/>
                </a:tc>
                <a:tc>
                  <a:txBody>
                    <a:bodyPr/>
                    <a:lstStyle/>
                    <a:p>
                      <a:r>
                        <a:rPr lang="tr-TR" sz="1200" dirty="0" smtClean="0"/>
                        <a:t>Data koruma</a:t>
                      </a:r>
                      <a:endParaRPr lang="tr-TR" sz="1200" dirty="0"/>
                    </a:p>
                  </a:txBody>
                  <a:tcPr/>
                </a:tc>
                <a:tc>
                  <a:txBody>
                    <a:bodyPr/>
                    <a:lstStyle/>
                    <a:p>
                      <a:endParaRPr lang="tr-TR" sz="1200" dirty="0"/>
                    </a:p>
                  </a:txBody>
                  <a:tcPr/>
                </a:tc>
                <a:tc>
                  <a:txBody>
                    <a:bodyPr/>
                    <a:lstStyle/>
                    <a:p>
                      <a:endParaRPr lang="tr-TR" sz="1200" dirty="0"/>
                    </a:p>
                  </a:txBody>
                  <a:tcPr/>
                </a:tc>
                <a:tc>
                  <a:txBody>
                    <a:bodyPr/>
                    <a:lstStyle/>
                    <a:p>
                      <a:endParaRPr lang="tr-TR" sz="1200" dirty="0"/>
                    </a:p>
                  </a:txBody>
                  <a:tcPr/>
                </a:tc>
                <a:tc>
                  <a:txBody>
                    <a:bodyPr/>
                    <a:lstStyle/>
                    <a:p>
                      <a:r>
                        <a:rPr lang="tr-TR" sz="1200" dirty="0" smtClean="0"/>
                        <a:t>İnşaat Atölyesi</a:t>
                      </a:r>
                      <a:endParaRPr lang="tr-TR" sz="1200" dirty="0"/>
                    </a:p>
                  </a:txBody>
                  <a:tcPr/>
                </a:tc>
                <a:tc>
                  <a:txBody>
                    <a:bodyPr/>
                    <a:lstStyle/>
                    <a:p>
                      <a:endParaRPr lang="tr-TR" sz="1200" dirty="0"/>
                    </a:p>
                  </a:txBody>
                  <a:tcPr/>
                </a:tc>
              </a:tr>
              <a:tr h="273644">
                <a:tc>
                  <a:txBody>
                    <a:bodyPr/>
                    <a:lstStyle/>
                    <a:p>
                      <a:r>
                        <a:rPr lang="tr-TR" sz="1200" dirty="0" smtClean="0"/>
                        <a:t>Siyaset</a:t>
                      </a:r>
                      <a:endParaRPr lang="tr-TR" sz="1200" dirty="0"/>
                    </a:p>
                  </a:txBody>
                  <a:tcPr/>
                </a:tc>
                <a:tc>
                  <a:txBody>
                    <a:bodyPr/>
                    <a:lstStyle/>
                    <a:p>
                      <a:r>
                        <a:rPr lang="tr-TR" sz="1200" dirty="0" smtClean="0"/>
                        <a:t>İlk yardım</a:t>
                      </a:r>
                      <a:endParaRPr lang="tr-TR" sz="1200" dirty="0"/>
                    </a:p>
                  </a:txBody>
                  <a:tcPr/>
                </a:tc>
                <a:tc>
                  <a:txBody>
                    <a:bodyPr/>
                    <a:lstStyle/>
                    <a:p>
                      <a:endParaRPr lang="tr-TR" sz="1200" dirty="0"/>
                    </a:p>
                  </a:txBody>
                  <a:tcPr/>
                </a:tc>
                <a:tc>
                  <a:txBody>
                    <a:bodyPr/>
                    <a:lstStyle/>
                    <a:p>
                      <a:endParaRPr lang="tr-TR" sz="1200" dirty="0"/>
                    </a:p>
                  </a:txBody>
                  <a:tcPr/>
                </a:tc>
                <a:tc>
                  <a:txBody>
                    <a:bodyPr/>
                    <a:lstStyle/>
                    <a:p>
                      <a:endParaRPr lang="tr-TR" sz="1200" dirty="0"/>
                    </a:p>
                  </a:txBody>
                  <a:tcPr/>
                </a:tc>
                <a:tc>
                  <a:txBody>
                    <a:bodyPr/>
                    <a:lstStyle/>
                    <a:p>
                      <a:r>
                        <a:rPr lang="tr-TR" sz="1200" dirty="0" smtClean="0"/>
                        <a:t>BVJ</a:t>
                      </a:r>
                      <a:r>
                        <a:rPr lang="tr-TR" sz="1200" baseline="0" dirty="0" smtClean="0"/>
                        <a:t> Atölye</a:t>
                      </a:r>
                      <a:endParaRPr lang="tr-TR" sz="1200" dirty="0"/>
                    </a:p>
                  </a:txBody>
                  <a:tcPr/>
                </a:tc>
                <a:tc>
                  <a:txBody>
                    <a:bodyPr/>
                    <a:lstStyle/>
                    <a:p>
                      <a:endParaRPr lang="tr-TR" sz="1200" dirty="0"/>
                    </a:p>
                  </a:txBody>
                  <a:tcPr/>
                </a:tc>
              </a:tr>
              <a:tr h="277695">
                <a:tc>
                  <a:txBody>
                    <a:bodyPr/>
                    <a:lstStyle/>
                    <a:p>
                      <a:r>
                        <a:rPr lang="tr-TR" sz="1200" dirty="0" smtClean="0"/>
                        <a:t>Din</a:t>
                      </a:r>
                      <a:endParaRPr lang="tr-TR" sz="1200" dirty="0"/>
                    </a:p>
                  </a:txBody>
                  <a:tcPr/>
                </a:tc>
                <a:tc>
                  <a:txBody>
                    <a:bodyPr/>
                    <a:lstStyle/>
                    <a:p>
                      <a:r>
                        <a:rPr lang="tr-TR" sz="1200" dirty="0" smtClean="0"/>
                        <a:t>Sağlık kor</a:t>
                      </a:r>
                      <a:endParaRPr lang="tr-TR" sz="1200" dirty="0"/>
                    </a:p>
                  </a:txBody>
                  <a:tcPr/>
                </a:tc>
                <a:tc>
                  <a:txBody>
                    <a:bodyPr/>
                    <a:lstStyle/>
                    <a:p>
                      <a:endParaRPr lang="tr-TR" sz="1200" dirty="0"/>
                    </a:p>
                  </a:txBody>
                  <a:tcPr/>
                </a:tc>
                <a:tc>
                  <a:txBody>
                    <a:bodyPr/>
                    <a:lstStyle/>
                    <a:p>
                      <a:endParaRPr lang="tr-TR" sz="1200" dirty="0"/>
                    </a:p>
                  </a:txBody>
                  <a:tcPr/>
                </a:tc>
                <a:tc>
                  <a:txBody>
                    <a:bodyPr/>
                    <a:lstStyle/>
                    <a:p>
                      <a:endParaRPr lang="tr-TR" sz="1200" dirty="0"/>
                    </a:p>
                  </a:txBody>
                  <a:tcPr/>
                </a:tc>
                <a:tc>
                  <a:txBody>
                    <a:bodyPr/>
                    <a:lstStyle/>
                    <a:p>
                      <a:r>
                        <a:rPr lang="tr-TR" sz="1200" dirty="0" smtClean="0"/>
                        <a:t>Elektro</a:t>
                      </a:r>
                      <a:r>
                        <a:rPr lang="tr-TR" sz="1200" baseline="0" dirty="0" smtClean="0"/>
                        <a:t> Atöly.</a:t>
                      </a:r>
                      <a:endParaRPr lang="tr-TR" sz="1200" dirty="0"/>
                    </a:p>
                  </a:txBody>
                  <a:tcPr/>
                </a:tc>
                <a:tc>
                  <a:txBody>
                    <a:bodyPr/>
                    <a:lstStyle/>
                    <a:p>
                      <a:endParaRPr lang="tr-TR" sz="1200" dirty="0"/>
                    </a:p>
                  </a:txBody>
                  <a:tcPr/>
                </a:tc>
              </a:tr>
              <a:tr h="429165">
                <a:tc>
                  <a:txBody>
                    <a:bodyPr/>
                    <a:lstStyle/>
                    <a:p>
                      <a:r>
                        <a:rPr lang="tr-TR" sz="1200" dirty="0" smtClean="0"/>
                        <a:t>Spor</a:t>
                      </a:r>
                      <a:endParaRPr lang="tr-TR" sz="1200" dirty="0"/>
                    </a:p>
                  </a:txBody>
                  <a:tcPr/>
                </a:tc>
                <a:tc>
                  <a:txBody>
                    <a:bodyPr/>
                    <a:lstStyle/>
                    <a:p>
                      <a:r>
                        <a:rPr lang="tr-TR" sz="1200" dirty="0" smtClean="0"/>
                        <a:t>Öğretmen  Eğitimi</a:t>
                      </a:r>
                      <a:endParaRPr lang="tr-TR" sz="1200" dirty="0"/>
                    </a:p>
                  </a:txBody>
                  <a:tcPr/>
                </a:tc>
                <a:tc>
                  <a:txBody>
                    <a:bodyPr/>
                    <a:lstStyle/>
                    <a:p>
                      <a:endParaRPr lang="tr-TR" sz="1200" dirty="0"/>
                    </a:p>
                  </a:txBody>
                  <a:tcPr/>
                </a:tc>
                <a:tc>
                  <a:txBody>
                    <a:bodyPr/>
                    <a:lstStyle/>
                    <a:p>
                      <a:endParaRPr lang="tr-TR" sz="1200" dirty="0"/>
                    </a:p>
                  </a:txBody>
                  <a:tcPr/>
                </a:tc>
                <a:tc>
                  <a:txBody>
                    <a:bodyPr/>
                    <a:lstStyle/>
                    <a:p>
                      <a:endParaRPr lang="tr-TR" sz="1200" dirty="0"/>
                    </a:p>
                  </a:txBody>
                  <a:tcPr/>
                </a:tc>
                <a:tc>
                  <a:txBody>
                    <a:bodyPr/>
                    <a:lstStyle/>
                    <a:p>
                      <a:r>
                        <a:rPr lang="tr-TR" sz="1200" dirty="0" smtClean="0"/>
                        <a:t>Ahşap</a:t>
                      </a:r>
                      <a:r>
                        <a:rPr lang="tr-TR" sz="1200" baseline="0" dirty="0" smtClean="0"/>
                        <a:t> Atöly.</a:t>
                      </a:r>
                      <a:endParaRPr lang="tr-TR" sz="1200" dirty="0"/>
                    </a:p>
                  </a:txBody>
                  <a:tcPr/>
                </a:tc>
                <a:tc>
                  <a:txBody>
                    <a:bodyPr/>
                    <a:lstStyle/>
                    <a:p>
                      <a:endParaRPr lang="tr-TR" sz="1200" dirty="0"/>
                    </a:p>
                  </a:txBody>
                  <a:tcPr/>
                </a:tc>
              </a:tr>
              <a:tr h="429165">
                <a:tc>
                  <a:txBody>
                    <a:bodyPr/>
                    <a:lstStyle/>
                    <a:p>
                      <a:endParaRPr lang="tr-TR" sz="1200" dirty="0"/>
                    </a:p>
                  </a:txBody>
                  <a:tcPr/>
                </a:tc>
                <a:tc>
                  <a:txBody>
                    <a:bodyPr/>
                    <a:lstStyle/>
                    <a:p>
                      <a:endParaRPr lang="tr-TR" sz="1200" dirty="0"/>
                    </a:p>
                  </a:txBody>
                  <a:tcPr/>
                </a:tc>
                <a:tc>
                  <a:txBody>
                    <a:bodyPr/>
                    <a:lstStyle/>
                    <a:p>
                      <a:r>
                        <a:rPr lang="tr-TR" sz="1200" dirty="0" smtClean="0"/>
                        <a:t>OkulnYön.</a:t>
                      </a:r>
                      <a:r>
                        <a:rPr lang="tr-TR" sz="1200" baseline="0" dirty="0" smtClean="0"/>
                        <a:t> </a:t>
                      </a:r>
                      <a:r>
                        <a:rPr lang="tr-TR" sz="1200" dirty="0" smtClean="0"/>
                        <a:t>Takımı </a:t>
                      </a:r>
                      <a:endParaRPr lang="tr-TR" sz="1200" dirty="0"/>
                    </a:p>
                  </a:txBody>
                  <a:tcPr/>
                </a:tc>
                <a:tc>
                  <a:txBody>
                    <a:bodyPr/>
                    <a:lstStyle/>
                    <a:p>
                      <a:r>
                        <a:rPr lang="tr-TR" sz="1200" dirty="0" smtClean="0"/>
                        <a:t>Bölüm Takımı</a:t>
                      </a:r>
                      <a:endParaRPr lang="tr-TR" sz="1200" dirty="0"/>
                    </a:p>
                  </a:txBody>
                  <a:tcPr/>
                </a:tc>
                <a:tc>
                  <a:txBody>
                    <a:bodyPr/>
                    <a:lstStyle/>
                    <a:p>
                      <a:r>
                        <a:rPr lang="tr-TR" sz="1200" dirty="0" smtClean="0"/>
                        <a:t>Destek Takımı</a:t>
                      </a:r>
                      <a:endParaRPr lang="tr-TR" sz="1200" dirty="0"/>
                    </a:p>
                  </a:txBody>
                  <a:tcPr/>
                </a:tc>
                <a:tc>
                  <a:txBody>
                    <a:bodyPr/>
                    <a:lstStyle/>
                    <a:p>
                      <a:r>
                        <a:rPr lang="tr-TR" sz="1200" dirty="0" smtClean="0"/>
                        <a:t>Uzman Takımı</a:t>
                      </a:r>
                      <a:endParaRPr lang="tr-TR" sz="1200" dirty="0"/>
                    </a:p>
                  </a:txBody>
                  <a:tcPr/>
                </a:tc>
                <a:tc>
                  <a:txBody>
                    <a:bodyPr/>
                    <a:lstStyle/>
                    <a:p>
                      <a:r>
                        <a:rPr lang="tr-TR" sz="1200" dirty="0" smtClean="0"/>
                        <a:t>Görevlendirme</a:t>
                      </a:r>
                      <a:endParaRPr lang="tr-TR" sz="12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Autofit/>
          </a:bodyPr>
          <a:lstStyle/>
          <a:p>
            <a:pPr algn="l"/>
            <a:r>
              <a:rPr lang="tr-TR" sz="3200" b="1" dirty="0" smtClean="0"/>
              <a:t>Görev ve sorumluluklar  BBS I Uelzen’in faaliyet  ve organizasyon planını belirlemektedir.</a:t>
            </a:r>
            <a:endParaRPr lang="tr-TR" sz="3200" b="1" dirty="0"/>
          </a:p>
        </p:txBody>
      </p:sp>
      <p:sp>
        <p:nvSpPr>
          <p:cNvPr id="3" name="Content Placeholder 2"/>
          <p:cNvSpPr>
            <a:spLocks noGrp="1"/>
          </p:cNvSpPr>
          <p:nvPr>
            <p:ph idx="1"/>
          </p:nvPr>
        </p:nvSpPr>
        <p:spPr>
          <a:xfrm>
            <a:off x="457200" y="1600200"/>
            <a:ext cx="8229600" cy="4997152"/>
          </a:xfrm>
        </p:spPr>
        <p:txBody>
          <a:bodyPr>
            <a:normAutofit fontScale="92500" lnSpcReduction="20000"/>
          </a:bodyPr>
          <a:lstStyle/>
          <a:p>
            <a:pPr>
              <a:buNone/>
            </a:pPr>
            <a:r>
              <a:rPr lang="tr-TR" sz="2800" dirty="0" smtClean="0"/>
              <a:t>Okulun idaresi hedef birliği temelinde bunlarla yürütülmektedir :</a:t>
            </a:r>
          </a:p>
          <a:p>
            <a:pPr>
              <a:buNone/>
            </a:pPr>
            <a:r>
              <a:rPr lang="tr-TR" sz="2800" dirty="0" smtClean="0"/>
              <a:t>NLSchB- Okul müdürü</a:t>
            </a:r>
          </a:p>
          <a:p>
            <a:pPr>
              <a:buNone/>
            </a:pPr>
            <a:r>
              <a:rPr lang="tr-TR" sz="2800" dirty="0" smtClean="0"/>
              <a:t>Okul Müdürü- Bölümler idaresi</a:t>
            </a:r>
          </a:p>
          <a:p>
            <a:pPr>
              <a:buNone/>
            </a:pPr>
            <a:r>
              <a:rPr lang="tr-TR" sz="2800" dirty="0" smtClean="0"/>
              <a:t>Bölümler idaresi – takım idareleri.</a:t>
            </a:r>
          </a:p>
          <a:p>
            <a:pPr>
              <a:buNone/>
            </a:pPr>
            <a:r>
              <a:rPr lang="tr-TR" sz="2800" dirty="0" smtClean="0"/>
              <a:t>KAS modeli ve ayrıca okul QM (kalite yönetimi)sonuçları yani BBS </a:t>
            </a:r>
          </a:p>
          <a:p>
            <a:pPr>
              <a:buNone/>
            </a:pPr>
            <a:r>
              <a:rPr lang="tr-TR" sz="2800" dirty="0" smtClean="0"/>
              <a:t>I Uelzen’deki dahili ve harici değerlendirme </a:t>
            </a:r>
          </a:p>
          <a:p>
            <a:pPr>
              <a:buNone/>
            </a:pPr>
            <a:r>
              <a:rPr lang="tr-TR" sz="2800" dirty="0" smtClean="0"/>
              <a:t>çalışmaları  (öğrenci-çalışanlar- ve işletmeler anket sonuçları, okul denetim raporları, okul dahili SeBeiSch ‘e göre öz değerlendirme sonuçları)bunlar okulun gelecekteki kaliteli gelişim hedeflerinin belirlenmesinde tartışma temelini oluşturan kaliteli tartışmalardır.</a:t>
            </a:r>
            <a:endParaRPr lang="tr-TR"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tr-TR" dirty="0" smtClean="0"/>
              <a:t/>
            </a:r>
            <a:br>
              <a:rPr lang="tr-TR" dirty="0" smtClean="0"/>
            </a:br>
            <a:r>
              <a:rPr lang="tr-TR" dirty="0" smtClean="0"/>
              <a:t>BBS I Uelzen</a:t>
            </a:r>
            <a:br>
              <a:rPr lang="tr-TR" dirty="0" smtClean="0"/>
            </a:br>
            <a:r>
              <a:rPr lang="tr-TR" u="sng" dirty="0" smtClean="0"/>
              <a:t>Pozisyon Tanımı    12.02.15 tarihli</a:t>
            </a:r>
            <a:r>
              <a:rPr lang="tr-TR" dirty="0" smtClean="0"/>
              <a:t/>
            </a:r>
            <a:br>
              <a:rPr lang="tr-TR" dirty="0" smtClean="0"/>
            </a:br>
            <a:endParaRPr lang="tr-TR" dirty="0"/>
          </a:p>
        </p:txBody>
      </p:sp>
      <p:sp>
        <p:nvSpPr>
          <p:cNvPr id="3" name="Content Placeholder 2"/>
          <p:cNvSpPr>
            <a:spLocks noGrp="1"/>
          </p:cNvSpPr>
          <p:nvPr>
            <p:ph idx="1"/>
          </p:nvPr>
        </p:nvSpPr>
        <p:spPr>
          <a:xfrm>
            <a:off x="457200" y="1268760"/>
            <a:ext cx="8229600" cy="5328592"/>
          </a:xfrm>
        </p:spPr>
        <p:txBody>
          <a:bodyPr>
            <a:normAutofit fontScale="77500" lnSpcReduction="20000"/>
          </a:bodyPr>
          <a:lstStyle/>
          <a:p>
            <a:pPr>
              <a:buNone/>
            </a:pPr>
            <a:r>
              <a:rPr lang="tr-TR" sz="2900" dirty="0" smtClean="0"/>
              <a:t>-Pozisyon tanımı                    :müdür </a:t>
            </a:r>
          </a:p>
          <a:p>
            <a:pPr>
              <a:buNone/>
            </a:pPr>
            <a:r>
              <a:rPr lang="tr-TR" sz="2900" dirty="0" smtClean="0"/>
              <a:t> -Pozisyon Görevlisi               : Bay  OStD  Stefan Nowatschin</a:t>
            </a:r>
          </a:p>
          <a:p>
            <a:pPr>
              <a:buNone/>
            </a:pPr>
            <a:r>
              <a:rPr lang="tr-TR" sz="2900" dirty="0" smtClean="0"/>
              <a:t>-Görev alanının kısa tanımı  :BBS I  Uelzen’in yönetimi</a:t>
            </a:r>
          </a:p>
          <a:p>
            <a:pPr>
              <a:buNone/>
            </a:pPr>
            <a:r>
              <a:rPr lang="tr-TR" sz="2900" dirty="0" smtClean="0"/>
              <a:t>  İşbirliği/Oylama                   : Okul yönetimi toplantısı</a:t>
            </a:r>
          </a:p>
          <a:p>
            <a:pPr>
              <a:buNone/>
            </a:pPr>
            <a:r>
              <a:rPr lang="tr-TR" sz="2900" dirty="0" smtClean="0"/>
              <a:t>-Organizyon planındaki yeri: Okul Yönetimi</a:t>
            </a:r>
          </a:p>
          <a:p>
            <a:pPr>
              <a:buNone/>
            </a:pPr>
            <a:r>
              <a:rPr lang="tr-TR" sz="2900" dirty="0" smtClean="0"/>
              <a:t>-Temsilci                                  :Okul Müdürü Bayan Marlene Oberschmidt</a:t>
            </a:r>
          </a:p>
          <a:p>
            <a:pPr>
              <a:buNone/>
            </a:pPr>
            <a:r>
              <a:rPr lang="tr-TR" sz="2400" dirty="0" smtClean="0"/>
              <a:t>____________________________________________________________</a:t>
            </a:r>
          </a:p>
          <a:p>
            <a:pPr>
              <a:buNone/>
            </a:pPr>
            <a:r>
              <a:rPr lang="tr-TR" sz="2800" b="1" dirty="0" smtClean="0"/>
              <a:t>Her bir poziyonun görev dağılımı:</a:t>
            </a:r>
          </a:p>
          <a:p>
            <a:pPr>
              <a:buNone/>
            </a:pPr>
            <a:r>
              <a:rPr lang="tr-TR" sz="2800" dirty="0" smtClean="0"/>
              <a:t>1.Kalite gelişimi çerçevesinde:</a:t>
            </a:r>
          </a:p>
          <a:p>
            <a:pPr>
              <a:buNone/>
            </a:pPr>
            <a:r>
              <a:rPr lang="tr-TR" sz="2800" dirty="0" smtClean="0"/>
              <a:t>-Kalite yönetimi geliştirmesi için tüm sorumluluklar</a:t>
            </a:r>
          </a:p>
          <a:p>
            <a:pPr>
              <a:buNone/>
            </a:pPr>
            <a:r>
              <a:rPr lang="tr-TR" sz="2800" dirty="0" smtClean="0"/>
              <a:t>-Bağlayıcı ölçeklerle hedefe ulaşmak ve devamlı iyileştirme süreçleri sorumluluğu</a:t>
            </a:r>
          </a:p>
          <a:p>
            <a:pPr>
              <a:buNone/>
            </a:pPr>
            <a:r>
              <a:rPr lang="tr-TR" sz="2800" dirty="0" smtClean="0"/>
              <a:t>-BBS I Uelzen’de ders gelişim kural ve yönetmeliklerine göre derslerin yapılması sorumluluğu</a:t>
            </a:r>
          </a:p>
          <a:p>
            <a:pPr>
              <a:buNone/>
            </a:pPr>
            <a:r>
              <a:rPr lang="tr-TR" sz="2800" dirty="0" smtClean="0"/>
              <a:t>-Öğretmenlerin işe alım ve gelişimleri sorumluluğu</a:t>
            </a:r>
          </a:p>
          <a:p>
            <a:pPr>
              <a:buNone/>
            </a:pPr>
            <a:r>
              <a:rPr lang="tr-TR" sz="2800" dirty="0" smtClean="0"/>
              <a:t>-Okulun strateji ve hedef denetimi</a:t>
            </a:r>
          </a:p>
          <a:p>
            <a:pPr>
              <a:buNone/>
            </a:pPr>
            <a:endParaRPr lang="tr-TR" sz="2800" dirty="0" smtClean="0"/>
          </a:p>
          <a:p>
            <a:pPr>
              <a:buNone/>
            </a:pP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tr-TR" sz="2000" b="1" dirty="0" smtClean="0"/>
              <a:t>2.BBS I Uelzen Yönetimi</a:t>
            </a:r>
            <a:r>
              <a:rPr lang="tr-TR" sz="1900" dirty="0" smtClean="0"/>
              <a:t/>
            </a:r>
            <a:br>
              <a:rPr lang="tr-TR" sz="1900" dirty="0" smtClean="0"/>
            </a:br>
            <a:r>
              <a:rPr lang="tr-TR" sz="1900" dirty="0" smtClean="0"/>
              <a:t>-Yönetim kurulu ve okul kurulu idaresi, ilaveten kararların hazırlanması ve uygulanması</a:t>
            </a:r>
            <a:endParaRPr lang="tr-TR" sz="1900" dirty="0"/>
          </a:p>
        </p:txBody>
      </p:sp>
      <p:sp>
        <p:nvSpPr>
          <p:cNvPr id="3" name="Content Placeholder 2"/>
          <p:cNvSpPr>
            <a:spLocks noGrp="1"/>
          </p:cNvSpPr>
          <p:nvPr>
            <p:ph idx="1"/>
          </p:nvPr>
        </p:nvSpPr>
        <p:spPr>
          <a:xfrm>
            <a:off x="457200" y="1268760"/>
            <a:ext cx="8229600" cy="5589240"/>
          </a:xfrm>
        </p:spPr>
        <p:txBody>
          <a:bodyPr>
            <a:normAutofit fontScale="25000" lnSpcReduction="20000"/>
          </a:bodyPr>
          <a:lstStyle/>
          <a:p>
            <a:pPr>
              <a:buNone/>
            </a:pPr>
            <a:r>
              <a:rPr lang="tr-TR" sz="6400" dirty="0" smtClean="0"/>
              <a:t>-</a:t>
            </a:r>
            <a:r>
              <a:rPr lang="tr-TR" sz="7200" dirty="0" smtClean="0"/>
              <a:t>Okul danışma konseyi idaresi</a:t>
            </a:r>
          </a:p>
          <a:p>
            <a:pPr>
              <a:buNone/>
            </a:pPr>
            <a:r>
              <a:rPr lang="tr-TR" sz="6400" dirty="0" smtClean="0"/>
              <a:t>-</a:t>
            </a:r>
            <a:r>
              <a:rPr lang="tr-TR" sz="7200" dirty="0" smtClean="0"/>
              <a:t>Yürürlükteki idari faaliyetlerin idare ve koordinasyonu </a:t>
            </a:r>
          </a:p>
          <a:p>
            <a:pPr>
              <a:buNone/>
            </a:pPr>
            <a:r>
              <a:rPr lang="tr-TR" sz="6400" dirty="0" smtClean="0"/>
              <a:t>-hukuksal ve idari kuralların ele alınması ve uygulanması sorumluluğu</a:t>
            </a:r>
          </a:p>
          <a:p>
            <a:pPr>
              <a:buNone/>
            </a:pPr>
            <a:r>
              <a:rPr lang="tr-TR" sz="6400" dirty="0" smtClean="0"/>
              <a:t>-</a:t>
            </a:r>
            <a:r>
              <a:rPr lang="tr-TR" sz="7200" dirty="0" smtClean="0"/>
              <a:t>Okul ve şehir paydaşları ile iş birliği</a:t>
            </a:r>
          </a:p>
          <a:p>
            <a:pPr>
              <a:buNone/>
            </a:pPr>
            <a:r>
              <a:rPr lang="tr-TR" sz="6400" dirty="0" smtClean="0"/>
              <a:t>-Okul  çalışmalarında önemi olan diğer kurum ve kuruluşlarla işbirliği (bölge esnaf birliği HWK, IHK, bölge işletmeleri,polis, iş kurumları,  okul kurulları, belediye siyasileri v.b)</a:t>
            </a:r>
          </a:p>
          <a:p>
            <a:pPr>
              <a:buNone/>
            </a:pPr>
            <a:r>
              <a:rPr lang="tr-TR" sz="6400" dirty="0" smtClean="0"/>
              <a:t>-okul kurallarının uygulaması ve okul alanının denetlenmesi</a:t>
            </a:r>
          </a:p>
          <a:p>
            <a:pPr>
              <a:buNone/>
            </a:pPr>
            <a:r>
              <a:rPr lang="tr-TR" sz="6400" dirty="0" smtClean="0"/>
              <a:t>-İş dağılımı  planı hakkında  karar</a:t>
            </a:r>
          </a:p>
          <a:p>
            <a:pPr>
              <a:buNone/>
            </a:pPr>
            <a:r>
              <a:rPr lang="tr-TR" sz="6400" dirty="0" smtClean="0"/>
              <a:t>-Hesap verebilme  sorumluluğu ve okul raporları</a:t>
            </a:r>
          </a:p>
          <a:p>
            <a:pPr>
              <a:buNone/>
            </a:pPr>
            <a:r>
              <a:rPr lang="tr-TR" sz="6400" dirty="0" smtClean="0"/>
              <a:t>-Acil kararlar almak (acil yeterlilik)</a:t>
            </a:r>
          </a:p>
          <a:p>
            <a:pPr>
              <a:buNone/>
            </a:pPr>
            <a:r>
              <a:rPr lang="tr-TR" sz="6400" dirty="0" smtClean="0"/>
              <a:t>-NSchG paragraf  61 e göre  düzenleyici tedbirler konferansı idaresi</a:t>
            </a:r>
          </a:p>
          <a:p>
            <a:pPr>
              <a:buNone/>
            </a:pPr>
            <a:r>
              <a:rPr lang="tr-TR" sz="7200" dirty="0" smtClean="0"/>
              <a:t>-Sınavların  yapılmasında koordinasyon ve  katkı koyma</a:t>
            </a:r>
          </a:p>
          <a:p>
            <a:pPr>
              <a:buNone/>
            </a:pPr>
            <a:r>
              <a:rPr lang="tr-TR" sz="7200" dirty="0" smtClean="0"/>
              <a:t>-Okul idaresi toplantılarının düzenli  yürütülmesi ve sonuçlarının personele duyurulması </a:t>
            </a:r>
          </a:p>
          <a:p>
            <a:pPr>
              <a:buNone/>
            </a:pPr>
            <a:r>
              <a:rPr lang="tr-TR" sz="7200" dirty="0" smtClean="0"/>
              <a:t>-Okul idaresi ile anlaşarak çalışma saatleri düzenlemesine göre hesaplanan iş  saatlerinin dağılımı</a:t>
            </a:r>
          </a:p>
          <a:p>
            <a:pPr>
              <a:buNone/>
            </a:pPr>
            <a:r>
              <a:rPr lang="tr-TR" sz="7200" dirty="0" smtClean="0"/>
              <a:t>-okul şikayet yönetimi çerçevesinde katkı koymak</a:t>
            </a:r>
          </a:p>
          <a:p>
            <a:pPr>
              <a:buNone/>
            </a:pPr>
            <a:r>
              <a:rPr lang="tr-TR" sz="7200" dirty="0" smtClean="0"/>
              <a:t>-NSchB ve okul  idaresinin genişletilmiş  üyeleri ile  hedef belirlemek</a:t>
            </a:r>
          </a:p>
          <a:p>
            <a:pPr>
              <a:buNone/>
            </a:pPr>
            <a:endParaRPr lang="tr-TR" sz="6400" dirty="0" smtClean="0"/>
          </a:p>
          <a:p>
            <a:pPr>
              <a:buNone/>
            </a:pPr>
            <a:r>
              <a:rPr lang="tr-TR" sz="7200" b="1" dirty="0" smtClean="0"/>
              <a:t>3.Kurallara uygun ders akışını  sağlamak</a:t>
            </a:r>
          </a:p>
          <a:p>
            <a:pPr>
              <a:buNone/>
            </a:pPr>
            <a:r>
              <a:rPr lang="tr-TR" sz="6400" dirty="0" smtClean="0"/>
              <a:t>-</a:t>
            </a:r>
            <a:r>
              <a:rPr lang="tr-TR" sz="7200" dirty="0" smtClean="0"/>
              <a:t>Bölüm idaresi ve öğretmenlerin ana görevlerinden biri</a:t>
            </a:r>
          </a:p>
          <a:p>
            <a:pPr>
              <a:buFontTx/>
              <a:buChar char="-"/>
            </a:pPr>
            <a:r>
              <a:rPr lang="tr-TR" sz="7200" dirty="0" smtClean="0"/>
              <a:t>Zaman  çizelgesine göre işbirliği</a:t>
            </a:r>
          </a:p>
          <a:p>
            <a:pPr>
              <a:buNone/>
            </a:pPr>
            <a:r>
              <a:rPr lang="tr-TR" sz="2100" dirty="0" smtClean="0"/>
              <a:t> </a:t>
            </a:r>
          </a:p>
          <a:p>
            <a:pPr>
              <a:buNone/>
            </a:pPr>
            <a:endParaRPr lang="tr-TR" sz="2100" dirty="0" smtClean="0"/>
          </a:p>
          <a:p>
            <a:pPr>
              <a:buNone/>
            </a:pPr>
            <a:endParaRPr lang="tr-TR" sz="2100" dirty="0" smtClean="0"/>
          </a:p>
          <a:p>
            <a:pPr>
              <a:buNone/>
            </a:pP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648072"/>
          </a:xfrm>
        </p:spPr>
        <p:txBody>
          <a:bodyPr>
            <a:normAutofit/>
          </a:bodyPr>
          <a:lstStyle/>
          <a:p>
            <a:pPr algn="l"/>
            <a:r>
              <a:rPr lang="tr-TR" sz="2000" b="1" u="sng" dirty="0" smtClean="0"/>
              <a:t>4.Personel yönetimi ve geliştirilmesi çerçevesindeki  görevler</a:t>
            </a:r>
            <a:endParaRPr lang="tr-TR" sz="2000" b="1" u="sng" dirty="0"/>
          </a:p>
        </p:txBody>
      </p:sp>
      <p:sp>
        <p:nvSpPr>
          <p:cNvPr id="3" name="Content Placeholder 2"/>
          <p:cNvSpPr>
            <a:spLocks noGrp="1"/>
          </p:cNvSpPr>
          <p:nvPr>
            <p:ph idx="1"/>
          </p:nvPr>
        </p:nvSpPr>
        <p:spPr>
          <a:xfrm>
            <a:off x="457200" y="836712"/>
            <a:ext cx="8229600" cy="6021288"/>
          </a:xfrm>
        </p:spPr>
        <p:txBody>
          <a:bodyPr>
            <a:normAutofit fontScale="62500" lnSpcReduction="20000"/>
          </a:bodyPr>
          <a:lstStyle/>
          <a:p>
            <a:pPr>
              <a:buNone/>
            </a:pPr>
            <a:r>
              <a:rPr lang="tr-TR" sz="2600" dirty="0" smtClean="0"/>
              <a:t>-Okulun ihtiyaç analizi</a:t>
            </a:r>
          </a:p>
          <a:p>
            <a:pPr>
              <a:buNone/>
            </a:pPr>
            <a:r>
              <a:rPr lang="tr-TR" sz="2600" dirty="0" smtClean="0"/>
              <a:t>-Personel yönetimi hakkında karar üretmek</a:t>
            </a:r>
          </a:p>
          <a:p>
            <a:pPr>
              <a:buNone/>
            </a:pPr>
            <a:r>
              <a:rPr lang="tr-TR" sz="2600" dirty="0" smtClean="0"/>
              <a:t>-Personel kurulu ve fırsat eşitliği yöneticisi ile istişareli yeni öğretim elemanları alımı.</a:t>
            </a:r>
          </a:p>
          <a:p>
            <a:pPr>
              <a:buNone/>
            </a:pPr>
            <a:r>
              <a:rPr lang="tr-TR" sz="2600" dirty="0" smtClean="0"/>
              <a:t>-Öğretim Elemanlarının işe alım süreci</a:t>
            </a:r>
          </a:p>
          <a:p>
            <a:pPr>
              <a:buNone/>
            </a:pPr>
            <a:r>
              <a:rPr lang="tr-TR" sz="2600" dirty="0" smtClean="0"/>
              <a:t>-İşe alınan öğretim elemanlarını ders sırasında ziyaret ve onlara danışmanlık yapmak</a:t>
            </a:r>
          </a:p>
          <a:p>
            <a:pPr>
              <a:buNone/>
            </a:pPr>
            <a:r>
              <a:rPr lang="tr-TR" sz="2600" dirty="0" smtClean="0"/>
              <a:t>-Çalışanlarla görüşmeler yapmak</a:t>
            </a:r>
          </a:p>
          <a:p>
            <a:pPr>
              <a:buNone/>
            </a:pPr>
            <a:r>
              <a:rPr lang="tr-TR" sz="2600" dirty="0" smtClean="0"/>
              <a:t>-yeni çalışanlara yönlendirme yapmak</a:t>
            </a:r>
          </a:p>
          <a:p>
            <a:pPr>
              <a:buNone/>
            </a:pPr>
            <a:r>
              <a:rPr lang="tr-TR" sz="2600" dirty="0" smtClean="0"/>
              <a:t>-Hedef bağlama konusunun görüşülmesinde sorumluluk almak</a:t>
            </a:r>
          </a:p>
          <a:p>
            <a:pPr>
              <a:buNone/>
            </a:pPr>
            <a:r>
              <a:rPr lang="tr-TR" sz="2600" dirty="0" smtClean="0"/>
              <a:t>-Öğretim elemanlarının hizmetlerinin değerlendirilmesi</a:t>
            </a:r>
          </a:p>
          <a:p>
            <a:pPr>
              <a:buNone/>
            </a:pPr>
            <a:r>
              <a:rPr lang="tr-TR" sz="2600" dirty="0" smtClean="0"/>
              <a:t>-Öğretim elemanlarının resmi görevlendirilmesi/rütbeler</a:t>
            </a:r>
          </a:p>
          <a:p>
            <a:pPr>
              <a:buNone/>
            </a:pPr>
            <a:r>
              <a:rPr lang="tr-TR" sz="2600" dirty="0" smtClean="0"/>
              <a:t>-Öğretim elemanlarının A14 ‘e kadar geliştirilerek ilerletilmesi</a:t>
            </a:r>
          </a:p>
          <a:p>
            <a:pPr>
              <a:buNone/>
            </a:pPr>
            <a:r>
              <a:rPr lang="tr-TR" sz="2600" dirty="0" smtClean="0"/>
              <a:t>-Mesleki gelişim ve ilerleme için  teşvik ve onay </a:t>
            </a:r>
          </a:p>
          <a:p>
            <a:pPr>
              <a:buNone/>
            </a:pPr>
            <a:r>
              <a:rPr lang="tr-TR" sz="2600" dirty="0" smtClean="0"/>
              <a:t>-Eğitimenlerin sunumlarına katkı koymak</a:t>
            </a:r>
          </a:p>
          <a:p>
            <a:pPr>
              <a:buNone/>
            </a:pPr>
            <a:r>
              <a:rPr lang="tr-TR" sz="2600" b="1" u="sng" dirty="0" smtClean="0"/>
              <a:t>5. Koordinasyon Görevleri</a:t>
            </a:r>
          </a:p>
          <a:p>
            <a:pPr>
              <a:buNone/>
            </a:pPr>
            <a:r>
              <a:rPr lang="tr-TR" sz="2600" dirty="0" smtClean="0"/>
              <a:t>-Hedef anlaşmalarını (NLSchB) yürüürlüğe koymak</a:t>
            </a:r>
          </a:p>
          <a:p>
            <a:pPr>
              <a:buNone/>
            </a:pPr>
            <a:r>
              <a:rPr lang="tr-TR" sz="2600" dirty="0" smtClean="0"/>
              <a:t>-Okul randevularını koordine etmek</a:t>
            </a:r>
          </a:p>
          <a:p>
            <a:pPr>
              <a:buNone/>
            </a:pPr>
            <a:r>
              <a:rPr lang="tr-TR" sz="2600" dirty="0" smtClean="0"/>
              <a:t>-Takım çalışmalarını geliştirmek</a:t>
            </a:r>
          </a:p>
          <a:p>
            <a:pPr>
              <a:buNone/>
            </a:pPr>
            <a:r>
              <a:rPr lang="tr-TR" sz="2600" dirty="0" smtClean="0"/>
              <a:t>-Tanıtım, bilgilendirme etkiinlikleri ‘’Baharı koklamak’’</a:t>
            </a:r>
          </a:p>
          <a:p>
            <a:pPr>
              <a:buNone/>
            </a:pPr>
            <a:r>
              <a:rPr lang="tr-TR" sz="2600" dirty="0" smtClean="0"/>
              <a:t>-Eğlem /etkinlik haftaları ve workshoplar:İlerleme ve geliştirme yetkinliini pekiştirme!</a:t>
            </a:r>
          </a:p>
          <a:p>
            <a:pPr>
              <a:buNone/>
            </a:pPr>
            <a:r>
              <a:rPr lang="tr-TR" sz="2600" dirty="0" smtClean="0"/>
              <a:t>-Eğitim seminerleri ,üniversiteler ve yüksekokullar (işbirliği projeleri)</a:t>
            </a:r>
          </a:p>
          <a:p>
            <a:pPr>
              <a:buNone/>
            </a:pPr>
            <a:r>
              <a:rPr lang="tr-TR" sz="2600" dirty="0" smtClean="0"/>
              <a:t>-Yurt içi ve yurtdışında meslek okulları ortaklığı</a:t>
            </a:r>
          </a:p>
          <a:p>
            <a:pPr>
              <a:buNone/>
            </a:pPr>
            <a:r>
              <a:rPr lang="tr-TR" sz="2600" dirty="0" smtClean="0"/>
              <a:t>-Sponsorluk</a:t>
            </a:r>
          </a:p>
          <a:p>
            <a:pPr>
              <a:buNone/>
            </a:pPr>
            <a:endParaRPr lang="tr-TR" sz="2000" dirty="0" smtClean="0"/>
          </a:p>
          <a:p>
            <a:pPr>
              <a:buNone/>
            </a:pPr>
            <a:endParaRPr lang="tr-T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tr-TR" sz="2200" b="1" u="sng" dirty="0" smtClean="0"/>
              <a:t>6.Kamuoyu İle Bağlantılar</a:t>
            </a:r>
            <a:r>
              <a:rPr lang="tr-TR" sz="2200" dirty="0" smtClean="0"/>
              <a:t/>
            </a:r>
            <a:br>
              <a:rPr lang="tr-TR" sz="2200" dirty="0" smtClean="0"/>
            </a:br>
            <a:r>
              <a:rPr lang="tr-TR" sz="2200" dirty="0" smtClean="0"/>
              <a:t>-Okul dışı uzman  organlara katılım ve şekillendirme,  bilgilerin gözden       geçirilmesi</a:t>
            </a:r>
            <a:br>
              <a:rPr lang="tr-TR" sz="2200" dirty="0" smtClean="0"/>
            </a:br>
            <a:r>
              <a:rPr lang="tr-TR" sz="2200" dirty="0" smtClean="0"/>
              <a:t>-Kamuoyuna yakın olabilecek medyanın güncelleştirilmesi</a:t>
            </a:r>
            <a:r>
              <a:rPr lang="tr-TR" sz="1800" dirty="0" smtClean="0"/>
              <a:t/>
            </a:r>
            <a:br>
              <a:rPr lang="tr-TR" sz="1800" dirty="0" smtClean="0"/>
            </a:br>
            <a:endParaRPr lang="tr-TR" sz="1800" dirty="0"/>
          </a:p>
        </p:txBody>
      </p:sp>
      <p:sp>
        <p:nvSpPr>
          <p:cNvPr id="3" name="Content Placeholder 2"/>
          <p:cNvSpPr>
            <a:spLocks noGrp="1"/>
          </p:cNvSpPr>
          <p:nvPr>
            <p:ph idx="1"/>
          </p:nvPr>
        </p:nvSpPr>
        <p:spPr>
          <a:xfrm>
            <a:off x="457200" y="1340768"/>
            <a:ext cx="8229600" cy="5517232"/>
          </a:xfrm>
        </p:spPr>
        <p:txBody>
          <a:bodyPr/>
          <a:lstStyle/>
          <a:p>
            <a:pPr>
              <a:buNone/>
            </a:pPr>
            <a:r>
              <a:rPr lang="tr-TR" sz="1600" dirty="0" smtClean="0"/>
              <a:t>-</a:t>
            </a:r>
            <a:r>
              <a:rPr lang="tr-TR" sz="2000" dirty="0" smtClean="0"/>
              <a:t>Medya ile bağlantılar(halkla ilişkiler görevlisi ile istişare içerisinde)</a:t>
            </a:r>
          </a:p>
          <a:p>
            <a:pPr>
              <a:buNone/>
            </a:pPr>
            <a:r>
              <a:rPr lang="tr-TR" sz="2000" dirty="0" smtClean="0"/>
              <a:t>-Uelzen Bölgesi genel eğitim ve mesleki eğitim okulları ile işbirliğinin canlı tutulması ve sorumluluğu</a:t>
            </a:r>
          </a:p>
          <a:p>
            <a:pPr>
              <a:buNone/>
            </a:pPr>
            <a:r>
              <a:rPr lang="tr-TR" sz="2000" dirty="0" smtClean="0"/>
              <a:t>-Okul için yararlı diğer organ ve kurumlarla işbirliği</a:t>
            </a:r>
          </a:p>
          <a:p>
            <a:pPr>
              <a:buNone/>
            </a:pPr>
            <a:r>
              <a:rPr lang="tr-TR" sz="2000" dirty="0" smtClean="0"/>
              <a:t>-Teşvik ve eski bağlantılar için sorumlu (idareci)</a:t>
            </a:r>
          </a:p>
          <a:p>
            <a:pPr>
              <a:buNone/>
            </a:pPr>
            <a:r>
              <a:rPr lang="tr-TR" sz="2000" b="1" u="sng" dirty="0" smtClean="0"/>
              <a:t>7.Yetkiler</a:t>
            </a:r>
          </a:p>
          <a:p>
            <a:pPr>
              <a:buNone/>
            </a:pPr>
            <a:r>
              <a:rPr lang="tr-TR" sz="2000" dirty="0" smtClean="0"/>
              <a:t>-Öğretim elemanlarının amirleri ve diğer çalışanlar</a:t>
            </a:r>
          </a:p>
          <a:p>
            <a:pPr>
              <a:buNone/>
            </a:pPr>
            <a:r>
              <a:rPr lang="tr-TR" sz="2000" dirty="0" smtClean="0"/>
              <a:t>-Hizet yetkileri:Genelge düzenlemek, iş sözleşmeleri, izinler ,hizmet değerlendirmeleri rütbe verilmesi</a:t>
            </a:r>
          </a:p>
          <a:p>
            <a:pPr>
              <a:buNone/>
            </a:pPr>
            <a:r>
              <a:rPr lang="tr-TR" sz="2000" b="1" u="sng" dirty="0" smtClean="0"/>
              <a:t>8.Önemli  Noktalar/Görevler(pesonelle ilgili)</a:t>
            </a:r>
          </a:p>
          <a:p>
            <a:pPr>
              <a:buNone/>
            </a:pPr>
            <a:r>
              <a:rPr lang="tr-TR" sz="2000" dirty="0" smtClean="0"/>
              <a:t>-BBS I Uelzen’de sağlık yönetimi</a:t>
            </a:r>
          </a:p>
          <a:p>
            <a:pPr>
              <a:buNone/>
            </a:pPr>
            <a:r>
              <a:rPr lang="tr-TR" sz="2000" dirty="0" smtClean="0"/>
              <a:t>-Okul alt yapısının mükemmelleştirilmesi – yeni medya olanaklarının derste kullanımı</a:t>
            </a:r>
          </a:p>
          <a:p>
            <a:pPr>
              <a:buNone/>
            </a:pPr>
            <a:r>
              <a:rPr lang="tr-TR" sz="2000" dirty="0" smtClean="0"/>
              <a:t>-uluslar arası yeni okull ortaklıklarının  geliştirilmesi</a:t>
            </a:r>
            <a:endParaRPr lang="tr-TR"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Tüm görev ve sorumluluklar faaliyet- </a:t>
            </a:r>
            <a:endParaRPr lang="tr-TR" dirty="0"/>
          </a:p>
        </p:txBody>
      </p:sp>
      <p:sp>
        <p:nvSpPr>
          <p:cNvPr id="3" name="Content Placeholder 2"/>
          <p:cNvSpPr>
            <a:spLocks noGrp="1"/>
          </p:cNvSpPr>
          <p:nvPr>
            <p:ph idx="1"/>
          </p:nvPr>
        </p:nvSpPr>
        <p:spPr>
          <a:xfrm>
            <a:off x="457200" y="1196752"/>
            <a:ext cx="8229600" cy="4929411"/>
          </a:xfrm>
        </p:spPr>
        <p:txBody>
          <a:bodyPr>
            <a:normAutofit/>
          </a:bodyPr>
          <a:lstStyle/>
          <a:p>
            <a:r>
              <a:rPr lang="tr-TR" sz="3600" b="1" dirty="0" smtClean="0"/>
              <a:t>ve organizasyon planında düzenlenmiştir.(Eke bakınız)</a:t>
            </a:r>
          </a:p>
          <a:p>
            <a:pPr>
              <a:buNone/>
            </a:pPr>
            <a:endParaRPr lang="tr-TR" sz="3600" b="1" dirty="0" smtClean="0"/>
          </a:p>
          <a:p>
            <a:pPr>
              <a:buNone/>
            </a:pPr>
            <a:endParaRPr lang="tr-TR" sz="3600" b="1" dirty="0" smtClean="0"/>
          </a:p>
          <a:p>
            <a:pPr>
              <a:buNone/>
            </a:pPr>
            <a:endParaRPr lang="tr-TR" sz="3600" b="1" dirty="0" smtClean="0"/>
          </a:p>
          <a:p>
            <a:pPr>
              <a:buNone/>
            </a:pPr>
            <a:endParaRPr lang="tr-TR" sz="36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tr-TR" sz="3200" dirty="0" smtClean="0"/>
              <a:t>Örnek:Paragraf 20 Bölüm Takımlarının Görevleri</a:t>
            </a:r>
            <a:endParaRPr lang="tr-TR" sz="3200" dirty="0"/>
          </a:p>
        </p:txBody>
      </p:sp>
      <p:sp>
        <p:nvSpPr>
          <p:cNvPr id="3" name="Content Placeholder 2"/>
          <p:cNvSpPr>
            <a:spLocks noGrp="1"/>
          </p:cNvSpPr>
          <p:nvPr>
            <p:ph idx="1"/>
          </p:nvPr>
        </p:nvSpPr>
        <p:spPr>
          <a:xfrm>
            <a:off x="457200" y="980728"/>
            <a:ext cx="8229600" cy="5145435"/>
          </a:xfrm>
        </p:spPr>
        <p:txBody>
          <a:bodyPr>
            <a:normAutofit fontScale="85000" lnSpcReduction="20000"/>
          </a:bodyPr>
          <a:lstStyle/>
          <a:p>
            <a:pPr>
              <a:buNone/>
            </a:pPr>
            <a:r>
              <a:rPr lang="tr-TR" dirty="0" smtClean="0"/>
              <a:t>-</a:t>
            </a:r>
            <a:r>
              <a:rPr lang="tr-TR" sz="2600" dirty="0" smtClean="0"/>
              <a:t>Bölüm takımları eğtim aşamalarını içerik ve yapısal olarakı planlar, süreçleri organize eder ve sonuçları değerlendirir.</a:t>
            </a:r>
          </a:p>
          <a:p>
            <a:pPr>
              <a:buFontTx/>
              <a:buChar char="-"/>
            </a:pPr>
            <a:r>
              <a:rPr lang="tr-TR" sz="2600" dirty="0" smtClean="0"/>
              <a:t>Bölüm takımları  eğitici bir yıllık program çıkarırlar</a:t>
            </a:r>
          </a:p>
          <a:p>
            <a:pPr>
              <a:buFontTx/>
              <a:buChar char="-"/>
            </a:pPr>
            <a:r>
              <a:rPr lang="tr-TR" sz="2600" dirty="0" smtClean="0"/>
              <a:t>Yıllık bir durum raporu çıkarırlar.</a:t>
            </a:r>
          </a:p>
          <a:p>
            <a:pPr>
              <a:buNone/>
            </a:pPr>
            <a:r>
              <a:rPr lang="tr-TR" sz="2600" dirty="0" smtClean="0"/>
              <a:t>-Bölüm takımları hedeflerine ulaşmak konusunda sorumludurlar.</a:t>
            </a:r>
          </a:p>
          <a:p>
            <a:pPr>
              <a:buNone/>
            </a:pPr>
            <a:r>
              <a:rPr lang="tr-TR" sz="2600" dirty="0" smtClean="0"/>
              <a:t>-Bölümlerinin kamuoyunu etkileyecek tüm güncel önlemlerini yayınlayıp (ör:websayfası, ışııklı reklam, gazeteler) ilgililere aktarmak.</a:t>
            </a:r>
          </a:p>
          <a:p>
            <a:pPr>
              <a:buNone/>
            </a:pPr>
            <a:r>
              <a:rPr lang="tr-TR" sz="2600" dirty="0" smtClean="0"/>
              <a:t>- Bölüm takımları  bölümleri için kalite yönetimi sistemi uygular ve öğrenci- işletme- ve veli anketlerinden elde ettikleri sonuçları kullanarak öğrencilerin sonuçlarının iyileştirilmesi için gerekli önlemleri alırlar.</a:t>
            </a:r>
          </a:p>
          <a:p>
            <a:pPr>
              <a:buNone/>
            </a:pPr>
            <a:r>
              <a:rPr lang="tr-TR" sz="2600" dirty="0" smtClean="0"/>
              <a:t>-Bölüm takımları, sınıf takımları kurmak ve zaman planlaması yapmak için önerilerde bulunurlar.  Genel zaman çizelgesinin mükemmelleştirilmesi ancak son aşamada okul yönetimi tarafından kararlaştırılır.</a:t>
            </a:r>
          </a:p>
          <a:p>
            <a:pPr>
              <a:buNone/>
            </a:pP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l"/>
            <a:r>
              <a:rPr lang="tr-TR" sz="2400" dirty="0" smtClean="0"/>
              <a:t>-</a:t>
            </a:r>
            <a:r>
              <a:rPr lang="tr-TR" sz="2700" dirty="0" smtClean="0"/>
              <a:t>Uzun vadeli temsiliyetlerde katkıda bulunuyorlar.</a:t>
            </a:r>
            <a:br>
              <a:rPr lang="tr-TR" sz="2700" dirty="0" smtClean="0"/>
            </a:br>
            <a:r>
              <a:rPr lang="tr-TR" sz="2700" dirty="0" smtClean="0"/>
              <a:t>-Genel kurulun pedagojik kurallarına göre hareket etmektedirler </a:t>
            </a:r>
            <a:endParaRPr lang="tr-TR" sz="2700" dirty="0"/>
          </a:p>
        </p:txBody>
      </p:sp>
      <p:sp>
        <p:nvSpPr>
          <p:cNvPr id="3" name="Content Placeholder 2"/>
          <p:cNvSpPr>
            <a:spLocks noGrp="1"/>
          </p:cNvSpPr>
          <p:nvPr>
            <p:ph idx="1"/>
          </p:nvPr>
        </p:nvSpPr>
        <p:spPr>
          <a:xfrm>
            <a:off x="457200" y="1124744"/>
            <a:ext cx="8229600" cy="5472608"/>
          </a:xfrm>
        </p:spPr>
        <p:txBody>
          <a:bodyPr>
            <a:normAutofit/>
          </a:bodyPr>
          <a:lstStyle/>
          <a:p>
            <a:pPr>
              <a:buNone/>
            </a:pPr>
            <a:r>
              <a:rPr lang="tr-TR" sz="2400" dirty="0" smtClean="0"/>
              <a:t> ve gerekirse kendilerini özel durumlara adapte ederler.</a:t>
            </a:r>
          </a:p>
          <a:p>
            <a:pPr>
              <a:buNone/>
            </a:pPr>
            <a:r>
              <a:rPr lang="tr-TR" sz="2400" dirty="0" smtClean="0"/>
              <a:t>-Okul programının güncelleştirilmesinde katkıda bulunurlar.</a:t>
            </a:r>
          </a:p>
          <a:p>
            <a:pPr>
              <a:buNone/>
            </a:pPr>
            <a:r>
              <a:rPr lang="tr-TR" sz="2400" dirty="0" smtClean="0"/>
              <a:t>-Gelişim görevlileri ile işbirliği yaparak öğretmenlerin gelişimlerini planlayıp organize ederler.</a:t>
            </a:r>
          </a:p>
          <a:p>
            <a:pPr>
              <a:buNone/>
            </a:pPr>
            <a:r>
              <a:rPr lang="tr-TR" sz="2400" dirty="0" smtClean="0"/>
              <a:t>-‘‘Dört göz prensibi’’ uyarınca bütçeyi idare ederler (öğretim ve öğrenim araçları, kullanılmış ve tüketim araçları, gelişim eğitim araçları, kazanılan araçlar) ve varlıkların kullanımı veya talebi için öneriler üzerinde çalışırlar.</a:t>
            </a:r>
          </a:p>
          <a:p>
            <a:pPr>
              <a:buNone/>
            </a:pPr>
            <a:r>
              <a:rPr lang="tr-TR" sz="2400" dirty="0" smtClean="0"/>
              <a:t>-Çelişki  yaşayan paydaşlar arasında bağımsızca sorunların giderilmesini mümkün kılarlar.</a:t>
            </a:r>
          </a:p>
          <a:p>
            <a:pPr>
              <a:buNone/>
            </a:pPr>
            <a:r>
              <a:rPr lang="tr-TR" sz="2400" dirty="0" smtClean="0"/>
              <a:t>-Öğrencilerin bireysel gelişimi için konseptler geliştirirler.</a:t>
            </a:r>
          </a:p>
          <a:p>
            <a:pPr>
              <a:buNone/>
            </a:pPr>
            <a:endParaRPr lang="tr-TR" sz="2800" dirty="0" smtClean="0"/>
          </a:p>
          <a:p>
            <a:pPr>
              <a:buNone/>
            </a:pP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r"/>
            <a:r>
              <a:rPr lang="tr-TR" sz="2000" b="1" dirty="0" smtClean="0"/>
              <a:t>Sürece  yönelik kaliteli olabilme profili</a:t>
            </a:r>
            <a:br>
              <a:rPr lang="tr-TR" sz="2000" b="1" dirty="0" smtClean="0"/>
            </a:br>
            <a:r>
              <a:rPr lang="tr-TR" sz="2000" b="1" u="sng" dirty="0" smtClean="0"/>
              <a:t>-kalite alanları ve esas görevler-</a:t>
            </a:r>
            <a:endParaRPr lang="tr-TR" sz="2000" b="1" u="sng" dirty="0"/>
          </a:p>
        </p:txBody>
      </p:sp>
      <p:sp>
        <p:nvSpPr>
          <p:cNvPr id="3" name="Content Placeholder 2"/>
          <p:cNvSpPr>
            <a:spLocks noGrp="1"/>
          </p:cNvSpPr>
          <p:nvPr>
            <p:ph sz="half" idx="1"/>
          </p:nvPr>
        </p:nvSpPr>
        <p:spPr>
          <a:xfrm>
            <a:off x="457200" y="620688"/>
            <a:ext cx="4038600" cy="5976664"/>
          </a:xfrm>
        </p:spPr>
        <p:txBody>
          <a:bodyPr>
            <a:normAutofit fontScale="55000" lnSpcReduction="20000"/>
          </a:bodyPr>
          <a:lstStyle/>
          <a:p>
            <a:r>
              <a:rPr lang="tr-TR" sz="4400" b="1" dirty="0" smtClean="0"/>
              <a:t>Okul yönetimi </a:t>
            </a:r>
          </a:p>
          <a:p>
            <a:pPr>
              <a:buNone/>
            </a:pPr>
            <a:r>
              <a:rPr lang="tr-TR" sz="4400" dirty="0" smtClean="0"/>
              <a:t>Değişim İhtiyacının belirlenmesi</a:t>
            </a:r>
          </a:p>
          <a:p>
            <a:pPr>
              <a:buNone/>
            </a:pPr>
            <a:r>
              <a:rPr lang="tr-TR" sz="4400" dirty="0" smtClean="0"/>
              <a:t>Organizayonun geliştirilmesi</a:t>
            </a:r>
          </a:p>
          <a:p>
            <a:pPr>
              <a:buNone/>
            </a:pPr>
            <a:r>
              <a:rPr lang="tr-TR" sz="4400" dirty="0" smtClean="0"/>
              <a:t>Yönetimin davranış değerlendirmesi </a:t>
            </a:r>
          </a:p>
          <a:p>
            <a:endParaRPr lang="tr-TR" sz="3800" dirty="0" smtClean="0"/>
          </a:p>
          <a:p>
            <a:r>
              <a:rPr lang="tr-TR" sz="4400" b="1" dirty="0" smtClean="0"/>
              <a:t>Personel yönetimi</a:t>
            </a:r>
          </a:p>
          <a:p>
            <a:pPr>
              <a:buNone/>
            </a:pPr>
            <a:r>
              <a:rPr lang="tr-TR" sz="3800" dirty="0" smtClean="0"/>
              <a:t>Pesonel Alımı</a:t>
            </a:r>
          </a:p>
          <a:p>
            <a:pPr>
              <a:buNone/>
            </a:pPr>
            <a:r>
              <a:rPr lang="tr-TR" sz="3800" dirty="0" smtClean="0"/>
              <a:t>Personel Gelişimi</a:t>
            </a:r>
          </a:p>
          <a:p>
            <a:pPr>
              <a:buNone/>
            </a:pPr>
            <a:r>
              <a:rPr lang="tr-TR" sz="3800" dirty="0" smtClean="0"/>
              <a:t>Personel İdaresi</a:t>
            </a:r>
          </a:p>
          <a:p>
            <a:pPr>
              <a:buNone/>
            </a:pPr>
            <a:r>
              <a:rPr lang="tr-TR" sz="3800" dirty="0" smtClean="0"/>
              <a:t>  </a:t>
            </a:r>
            <a:r>
              <a:rPr lang="tr-TR" sz="3800" b="1" dirty="0" smtClean="0"/>
              <a:t>Okul Gelişimi</a:t>
            </a:r>
          </a:p>
          <a:p>
            <a:pPr>
              <a:buNone/>
            </a:pPr>
            <a:r>
              <a:rPr lang="tr-TR" sz="3800" dirty="0" smtClean="0"/>
              <a:t>Okul Programı Geliştirmek</a:t>
            </a:r>
          </a:p>
          <a:p>
            <a:pPr>
              <a:buNone/>
            </a:pPr>
            <a:r>
              <a:rPr lang="tr-TR" sz="3800" dirty="0" smtClean="0"/>
              <a:t>Değişikliklerin  uygulanması</a:t>
            </a:r>
          </a:p>
          <a:p>
            <a:pPr>
              <a:buNone/>
            </a:pPr>
            <a:endParaRPr lang="tr-TR" sz="3800" dirty="0" smtClean="0"/>
          </a:p>
          <a:p>
            <a:pPr>
              <a:buNone/>
            </a:pPr>
            <a:r>
              <a:rPr lang="tr-TR" sz="3800" b="1" dirty="0" smtClean="0"/>
              <a:t>Kaynakl Yönetimi</a:t>
            </a:r>
          </a:p>
          <a:p>
            <a:pPr>
              <a:buNone/>
            </a:pPr>
            <a:r>
              <a:rPr lang="tr-TR" sz="3800" b="1" dirty="0" smtClean="0"/>
              <a:t>İşbirliği Geliştirmek</a:t>
            </a:r>
          </a:p>
          <a:p>
            <a:endParaRPr lang="tr-TR" dirty="0" smtClean="0"/>
          </a:p>
          <a:p>
            <a:pPr>
              <a:buNone/>
            </a:pPr>
            <a:endParaRPr lang="tr-TR" dirty="0"/>
          </a:p>
        </p:txBody>
      </p:sp>
      <p:sp>
        <p:nvSpPr>
          <p:cNvPr id="8" name="Content Placeholder 7"/>
          <p:cNvSpPr>
            <a:spLocks noGrp="1"/>
          </p:cNvSpPr>
          <p:nvPr>
            <p:ph sz="half" idx="2"/>
          </p:nvPr>
        </p:nvSpPr>
        <p:spPr>
          <a:xfrm>
            <a:off x="4648200" y="1052736"/>
            <a:ext cx="4038600" cy="5805264"/>
          </a:xfrm>
        </p:spPr>
        <p:txBody>
          <a:bodyPr>
            <a:noAutofit/>
          </a:bodyPr>
          <a:lstStyle/>
          <a:p>
            <a:pPr>
              <a:buNone/>
            </a:pPr>
            <a:r>
              <a:rPr lang="tr-TR" sz="2400" b="1" dirty="0" smtClean="0"/>
              <a:t>Eğitim Tekliflerini Şekillendirmek</a:t>
            </a:r>
          </a:p>
          <a:p>
            <a:pPr>
              <a:buNone/>
            </a:pPr>
            <a:r>
              <a:rPr lang="tr-TR" sz="2400" b="1" dirty="0" smtClean="0"/>
              <a:t>Eğitim Tekliflerini Gerçekleştirmek</a:t>
            </a:r>
          </a:p>
          <a:p>
            <a:pPr>
              <a:buNone/>
            </a:pPr>
            <a:r>
              <a:rPr lang="tr-TR" sz="2400" b="1" dirty="0" smtClean="0"/>
              <a:t>Hizmetlerin  Tesbiti</a:t>
            </a:r>
          </a:p>
          <a:p>
            <a:pPr>
              <a:buNone/>
            </a:pPr>
            <a:r>
              <a:rPr lang="tr-TR" sz="2400" dirty="0" smtClean="0"/>
              <a:t> Bireysel Teşvik</a:t>
            </a:r>
          </a:p>
          <a:p>
            <a:pPr>
              <a:buNone/>
            </a:pPr>
            <a:r>
              <a:rPr lang="tr-TR" sz="2400" dirty="0" smtClean="0"/>
              <a:t>Bilgilendirmek ve Desteklemek</a:t>
            </a:r>
          </a:p>
          <a:p>
            <a:pPr>
              <a:buNone/>
            </a:pPr>
            <a:r>
              <a:rPr lang="tr-TR" sz="2400" dirty="0" smtClean="0"/>
              <a:t>Eğitim Tekliflerinin İdaresi</a:t>
            </a:r>
          </a:p>
          <a:p>
            <a:pPr>
              <a:buNone/>
            </a:pPr>
            <a:endParaRPr lang="tr-TR" sz="2400" dirty="0" smtClean="0"/>
          </a:p>
          <a:p>
            <a:r>
              <a:rPr lang="tr-TR" sz="2400" b="1" dirty="0" smtClean="0"/>
              <a:t>Sonuç ve Başarılarılara Dikkat Etmek</a:t>
            </a:r>
          </a:p>
          <a:p>
            <a:pPr>
              <a:buNone/>
            </a:pPr>
            <a:r>
              <a:rPr lang="tr-TR" sz="2400" b="1" dirty="0" smtClean="0"/>
              <a:t>Sonuç ve Başarıları Gözden Geçirmek</a:t>
            </a:r>
            <a:r>
              <a:rPr lang="tr-TR" sz="2400" dirty="0" smtClean="0"/>
              <a:t> ve </a:t>
            </a:r>
            <a:r>
              <a:rPr lang="tr-TR" sz="2400" b="1" dirty="0" smtClean="0"/>
              <a:t>Değerlendirmek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836712"/>
            <a:ext cx="8229600" cy="202034"/>
          </a:xfrm>
        </p:spPr>
        <p:txBody>
          <a:bodyPr>
            <a:normAutofit fontScale="90000"/>
          </a:bodyPr>
          <a:lstStyle/>
          <a:p>
            <a:pPr algn="l"/>
            <a:r>
              <a:rPr lang="tr-TR" dirty="0" smtClean="0"/>
              <a:t>BLBS ’in Federal Yönetim Kurulu</a:t>
            </a:r>
            <a:br>
              <a:rPr lang="tr-TR" dirty="0" smtClean="0"/>
            </a:br>
            <a:r>
              <a:rPr lang="tr-TR" dirty="0"/>
              <a:t/>
            </a:r>
            <a:br>
              <a:rPr lang="tr-TR" dirty="0"/>
            </a:br>
            <a:endParaRPr lang="tr-TR" dirty="0"/>
          </a:p>
        </p:txBody>
      </p:sp>
      <p:sp>
        <p:nvSpPr>
          <p:cNvPr id="3" name="İçerik Yer Tutucusu 2"/>
          <p:cNvSpPr>
            <a:spLocks noGrp="1"/>
          </p:cNvSpPr>
          <p:nvPr>
            <p:ph idx="1"/>
          </p:nvPr>
        </p:nvSpPr>
        <p:spPr>
          <a:xfrm>
            <a:off x="457200" y="980728"/>
            <a:ext cx="8229600" cy="5472608"/>
          </a:xfrm>
        </p:spPr>
        <p:txBody>
          <a:bodyPr>
            <a:normAutofit fontScale="85000" lnSpcReduction="20000"/>
          </a:bodyPr>
          <a:lstStyle/>
          <a:p>
            <a:pPr marL="0" indent="0">
              <a:buNone/>
            </a:pPr>
            <a:r>
              <a:rPr lang="tr-TR" sz="3300" b="1" dirty="0" err="1" smtClean="0"/>
              <a:t>Eugen</a:t>
            </a:r>
            <a:r>
              <a:rPr lang="tr-TR" sz="3300" b="1" dirty="0" smtClean="0"/>
              <a:t> </a:t>
            </a:r>
            <a:r>
              <a:rPr lang="tr-TR" sz="3300" b="1" dirty="0" err="1" smtClean="0"/>
              <a:t>Straubinger</a:t>
            </a:r>
            <a:r>
              <a:rPr lang="tr-TR" sz="3300" b="1" dirty="0" smtClean="0"/>
              <a:t>: Federal Başkan</a:t>
            </a:r>
          </a:p>
          <a:p>
            <a:pPr marL="0" indent="0">
              <a:buNone/>
            </a:pPr>
            <a:r>
              <a:rPr lang="tr-TR" sz="3300" b="1" dirty="0" smtClean="0"/>
              <a:t>Wolfgang </a:t>
            </a:r>
            <a:r>
              <a:rPr lang="tr-TR" sz="3300" b="1" dirty="0" err="1" smtClean="0"/>
              <a:t>Lambi</a:t>
            </a:r>
            <a:r>
              <a:rPr lang="tr-TR" sz="3300" b="1" dirty="0" smtClean="0"/>
              <a:t>                    :Federal Başkan Yardımcısı</a:t>
            </a:r>
          </a:p>
          <a:p>
            <a:pPr marL="0" indent="0">
              <a:buNone/>
            </a:pPr>
            <a:r>
              <a:rPr lang="tr-TR" sz="3300" b="1" dirty="0" err="1" smtClean="0"/>
              <a:t>Dr.Sven</a:t>
            </a:r>
            <a:r>
              <a:rPr lang="tr-TR" sz="3300" b="1" dirty="0" smtClean="0"/>
              <a:t> </a:t>
            </a:r>
            <a:r>
              <a:rPr lang="tr-TR" sz="3300" b="1" dirty="0" err="1" smtClean="0"/>
              <a:t>Mohr</a:t>
            </a:r>
            <a:r>
              <a:rPr lang="tr-TR" sz="3300" b="1" dirty="0"/>
              <a:t> </a:t>
            </a:r>
            <a:r>
              <a:rPr lang="tr-TR" sz="3300" b="1" dirty="0" smtClean="0"/>
              <a:t>                        </a:t>
            </a:r>
            <a:r>
              <a:rPr lang="tr-TR" sz="3300" b="1" dirty="0"/>
              <a:t>:</a:t>
            </a:r>
            <a:r>
              <a:rPr lang="tr-TR" sz="3300" b="1" dirty="0" smtClean="0"/>
              <a:t>Federal Başkan Yardımcısı</a:t>
            </a:r>
          </a:p>
          <a:p>
            <a:pPr marL="0" indent="0">
              <a:buNone/>
            </a:pPr>
            <a:r>
              <a:rPr lang="tr-TR" sz="3300" b="1" dirty="0" smtClean="0"/>
              <a:t>Stefan </a:t>
            </a:r>
            <a:r>
              <a:rPr lang="tr-TR" sz="3300" b="1" dirty="0" err="1" smtClean="0"/>
              <a:t>Nowatschin</a:t>
            </a:r>
            <a:r>
              <a:rPr lang="tr-TR" sz="3300" b="1" dirty="0"/>
              <a:t> </a:t>
            </a:r>
            <a:r>
              <a:rPr lang="tr-TR" sz="3300" b="1" dirty="0" smtClean="0"/>
              <a:t>               :Federal Başkan Yardımcısı</a:t>
            </a:r>
          </a:p>
          <a:p>
            <a:pPr marL="0" indent="0">
              <a:buNone/>
            </a:pPr>
            <a:r>
              <a:rPr lang="tr-TR" sz="3300" b="1" dirty="0" err="1" smtClean="0"/>
              <a:t>Lilian</a:t>
            </a:r>
            <a:r>
              <a:rPr lang="tr-TR" sz="3300" b="1" dirty="0" smtClean="0"/>
              <a:t> </a:t>
            </a:r>
            <a:r>
              <a:rPr lang="tr-TR" sz="3300" b="1" dirty="0" err="1" smtClean="0"/>
              <a:t>Schwarzweller</a:t>
            </a:r>
            <a:r>
              <a:rPr lang="tr-TR" sz="3300" b="1" dirty="0" smtClean="0"/>
              <a:t>             :Federal Başkan Yardımcısı</a:t>
            </a:r>
          </a:p>
          <a:p>
            <a:pPr marL="0" indent="0">
              <a:buNone/>
            </a:pPr>
            <a:r>
              <a:rPr lang="tr-TR" sz="3300" b="1" dirty="0" err="1" smtClean="0"/>
              <a:t>Tea</a:t>
            </a:r>
            <a:r>
              <a:rPr lang="tr-TR" sz="3300" b="1" dirty="0" smtClean="0"/>
              <a:t> </a:t>
            </a:r>
            <a:r>
              <a:rPr lang="tr-TR" sz="3300" b="1" dirty="0" err="1" smtClean="0"/>
              <a:t>Kuhs</a:t>
            </a:r>
            <a:r>
              <a:rPr lang="tr-TR" sz="3300" b="1" dirty="0" smtClean="0"/>
              <a:t>                                  :Sekreter</a:t>
            </a:r>
          </a:p>
          <a:p>
            <a:pPr marL="0" indent="0">
              <a:buNone/>
            </a:pPr>
            <a:r>
              <a:rPr lang="tr-TR" sz="3300" b="1" dirty="0" err="1" smtClean="0"/>
              <a:t>Jens</a:t>
            </a:r>
            <a:r>
              <a:rPr lang="tr-TR" sz="3300" b="1" dirty="0" smtClean="0"/>
              <a:t> </a:t>
            </a:r>
            <a:r>
              <a:rPr lang="tr-TR" sz="3300" b="1" dirty="0" err="1" smtClean="0"/>
              <a:t>Mißfeldt</a:t>
            </a:r>
            <a:r>
              <a:rPr lang="tr-TR" sz="3300" b="1" dirty="0" smtClean="0"/>
              <a:t>                         :Veznedar/Sayman</a:t>
            </a:r>
          </a:p>
          <a:p>
            <a:pPr marL="0" indent="0">
              <a:buNone/>
            </a:pPr>
            <a:endParaRPr lang="tr-TR" b="1" dirty="0"/>
          </a:p>
          <a:p>
            <a:pPr marL="0" indent="0">
              <a:buNone/>
            </a:pPr>
            <a:r>
              <a:rPr lang="tr-TR" sz="2200" b="1" dirty="0" smtClean="0"/>
              <a:t>Federal Şube Yerleşkesi:</a:t>
            </a:r>
          </a:p>
          <a:p>
            <a:pPr marL="0" indent="0">
              <a:buNone/>
            </a:pPr>
            <a:r>
              <a:rPr lang="tr-TR" sz="2200" b="1" dirty="0" err="1" smtClean="0"/>
              <a:t>Friedrichstraße</a:t>
            </a:r>
            <a:r>
              <a:rPr lang="tr-TR" sz="2200" b="1" dirty="0" smtClean="0"/>
              <a:t> 169/170</a:t>
            </a:r>
          </a:p>
          <a:p>
            <a:pPr marL="0" indent="0">
              <a:buNone/>
            </a:pPr>
            <a:r>
              <a:rPr lang="tr-TR" sz="2200" b="1" dirty="0" smtClean="0"/>
              <a:t>D-10117 Berlin</a:t>
            </a:r>
          </a:p>
          <a:p>
            <a:pPr marL="0" indent="0">
              <a:buNone/>
            </a:pPr>
            <a:r>
              <a:rPr lang="tr-TR" sz="2200" b="1" dirty="0" smtClean="0"/>
              <a:t>Tel.+49-30-40816650</a:t>
            </a:r>
          </a:p>
          <a:p>
            <a:pPr marL="0" indent="0">
              <a:buNone/>
            </a:pPr>
            <a:r>
              <a:rPr lang="tr-TR" sz="2200" b="1" dirty="0" smtClean="0">
                <a:hlinkClick r:id="rId2"/>
              </a:rPr>
              <a:t>www.blbs.de</a:t>
            </a:r>
            <a:endParaRPr lang="tr-TR" sz="2200" b="1" dirty="0" smtClean="0"/>
          </a:p>
          <a:p>
            <a:pPr marL="0" indent="0">
              <a:buNone/>
            </a:pPr>
            <a:r>
              <a:rPr lang="tr-TR" sz="2200" b="1" dirty="0" err="1" smtClean="0"/>
              <a:t>E-mail:Verband@blbs.de</a:t>
            </a:r>
            <a:endParaRPr lang="tr-TR" sz="2200" b="1" dirty="0"/>
          </a:p>
        </p:txBody>
      </p:sp>
    </p:spTree>
    <p:extLst>
      <p:ext uri="{BB962C8B-B14F-4D97-AF65-F5344CB8AC3E}">
        <p14:creationId xmlns="" xmlns:p14="http://schemas.microsoft.com/office/powerpoint/2010/main" val="14937081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Kalite Yönetimi ve Kalite Güvencesi</a:t>
            </a:r>
            <a:endParaRPr lang="tr-TR" dirty="0"/>
          </a:p>
        </p:txBody>
      </p:sp>
      <p:sp>
        <p:nvSpPr>
          <p:cNvPr id="3" name="Content Placeholder 2"/>
          <p:cNvSpPr>
            <a:spLocks noGrp="1"/>
          </p:cNvSpPr>
          <p:nvPr>
            <p:ph idx="1"/>
          </p:nvPr>
        </p:nvSpPr>
        <p:spPr>
          <a:xfrm>
            <a:off x="457200" y="1600200"/>
            <a:ext cx="8229600" cy="4925144"/>
          </a:xfrm>
        </p:spPr>
        <p:txBody>
          <a:bodyPr>
            <a:normAutofit/>
          </a:bodyPr>
          <a:lstStyle/>
          <a:p>
            <a:pPr>
              <a:buNone/>
            </a:pPr>
            <a:r>
              <a:rPr lang="tr-TR" dirty="0" smtClean="0"/>
              <a:t>  </a:t>
            </a:r>
            <a:r>
              <a:rPr lang="tr-TR" sz="2800" dirty="0" smtClean="0"/>
              <a:t>KAS Modeli temelinde dahili ve harici değerlendirme</a:t>
            </a:r>
          </a:p>
          <a:p>
            <a:pPr>
              <a:buNone/>
            </a:pPr>
            <a:r>
              <a:rPr lang="tr-TR" sz="2800" dirty="0" smtClean="0"/>
              <a:t>Güçlü bir feedback(geri dönüş) kültürü</a:t>
            </a:r>
          </a:p>
          <a:p>
            <a:pPr>
              <a:buNone/>
            </a:pPr>
            <a:r>
              <a:rPr lang="tr-TR" sz="2800" dirty="0" smtClean="0"/>
              <a:t>(EQA-VET – Roma konferansına bakınız)</a:t>
            </a:r>
          </a:p>
          <a:p>
            <a:pPr>
              <a:buNone/>
            </a:pPr>
            <a:endParaRPr lang="tr-TR" sz="2800" dirty="0" smtClean="0"/>
          </a:p>
          <a:p>
            <a:pPr>
              <a:buNone/>
            </a:pPr>
            <a:r>
              <a:rPr lang="tr-TR" sz="2800" dirty="0" smtClean="0"/>
              <a:t>‘‘Eğitim-veya meslekieğitim ihtiyaçlarının belirlenmesi’’</a:t>
            </a:r>
          </a:p>
          <a:p>
            <a:pPr>
              <a:buNone/>
            </a:pPr>
            <a:r>
              <a:rPr lang="tr-TR" sz="2800" dirty="0" smtClean="0"/>
              <a:t>Link-ingilizce versiyonu:</a:t>
            </a:r>
          </a:p>
          <a:p>
            <a:pPr>
              <a:buNone/>
            </a:pPr>
            <a:r>
              <a:rPr lang="tr-TR" dirty="0" smtClean="0">
                <a:hlinkClick r:id="rId2"/>
              </a:rPr>
              <a:t>http://www.eqavet.eu/gns/what-we-do/peer-learning-activities/PLA 2014 Rome.aspx</a:t>
            </a:r>
            <a:endParaRPr lang="tr-TR" dirty="0" smtClean="0"/>
          </a:p>
          <a:p>
            <a:pPr>
              <a:buNone/>
            </a:pPr>
            <a:r>
              <a:rPr lang="tr-TR" dirty="0" smtClean="0"/>
              <a:t>Almanca eke bakabilirsiniz!</a:t>
            </a:r>
          </a:p>
          <a:p>
            <a:pPr>
              <a:buNone/>
            </a:pPr>
            <a:endParaRPr lang="tr-TR" dirty="0" smtClean="0"/>
          </a:p>
          <a:p>
            <a:pPr>
              <a:buNone/>
            </a:pP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ÖZEL REHBER KONULARIMIZ:</a:t>
            </a:r>
            <a:endParaRPr lang="tr-TR" dirty="0"/>
          </a:p>
        </p:txBody>
      </p:sp>
      <p:sp>
        <p:nvSpPr>
          <p:cNvPr id="3" name="Content Placeholder 2"/>
          <p:cNvSpPr>
            <a:spLocks noGrp="1"/>
          </p:cNvSpPr>
          <p:nvPr>
            <p:ph idx="1"/>
          </p:nvPr>
        </p:nvSpPr>
        <p:spPr/>
        <p:txBody>
          <a:bodyPr/>
          <a:lstStyle/>
          <a:p>
            <a:pPr>
              <a:buNone/>
            </a:pPr>
            <a:r>
              <a:rPr lang="tr-TR" dirty="0" smtClean="0"/>
              <a:t>   </a:t>
            </a:r>
          </a:p>
          <a:p>
            <a:pPr>
              <a:buNone/>
            </a:pPr>
            <a:r>
              <a:rPr lang="tr-TR" dirty="0" smtClean="0"/>
              <a:t>‘’BESLENME- ÇALIŞMA- </a:t>
            </a:r>
            <a:r>
              <a:rPr lang="tr-TR" b="1" dirty="0" smtClean="0"/>
              <a:t>HARETKET ETME-       </a:t>
            </a:r>
          </a:p>
          <a:p>
            <a:pPr>
              <a:buNone/>
            </a:pPr>
            <a:r>
              <a:rPr lang="tr-TR" dirty="0" smtClean="0"/>
              <a:t>                         DİNLENME’’</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CO2 Dostu ve sağlığı teşvik edici hareket</a:t>
            </a:r>
            <a:endParaRPr lang="tr-TR" dirty="0"/>
          </a:p>
        </p:txBody>
      </p:sp>
      <p:sp>
        <p:nvSpPr>
          <p:cNvPr id="3" name="Content Placeholder 2"/>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dirty="0" smtClean="0"/>
              <a:t>’’BESLENME- ÇALIŞMA- </a:t>
            </a:r>
            <a:r>
              <a:rPr lang="tr-TR" b="1" dirty="0" smtClean="0"/>
              <a:t>HARETKET ETME-       </a:t>
            </a:r>
          </a:p>
          <a:p>
            <a:pPr>
              <a:buNone/>
            </a:pPr>
            <a:r>
              <a:rPr lang="tr-TR" dirty="0" smtClean="0"/>
              <a:t>                             DİNLENME’’</a:t>
            </a:r>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1800" dirty="0" smtClean="0"/>
              <a:t/>
            </a:r>
            <a:br>
              <a:rPr lang="tr-TR" sz="1800" dirty="0" smtClean="0"/>
            </a:br>
            <a:r>
              <a:rPr lang="tr-TR" sz="1800" dirty="0" smtClean="0"/>
              <a:t/>
            </a:r>
            <a:br>
              <a:rPr lang="tr-TR" sz="1800" dirty="0" smtClean="0"/>
            </a:br>
            <a:r>
              <a:rPr lang="tr-TR" sz="3600" dirty="0" smtClean="0"/>
              <a:t/>
            </a:r>
            <a:br>
              <a:rPr lang="tr-TR" sz="3600" dirty="0" smtClean="0"/>
            </a:br>
            <a:r>
              <a:rPr lang="tr-TR" sz="3600" dirty="0" smtClean="0"/>
              <a:t>’BESLENME- ÇALIŞMA- </a:t>
            </a:r>
            <a:r>
              <a:rPr lang="tr-TR" sz="3600" b="1" dirty="0" smtClean="0"/>
              <a:t>HARETKET ETME-       </a:t>
            </a:r>
            <a:br>
              <a:rPr lang="tr-TR" sz="3600" b="1" dirty="0" smtClean="0"/>
            </a:br>
            <a:r>
              <a:rPr lang="tr-TR" sz="3600" dirty="0" smtClean="0"/>
              <a:t>                             DİNLENME’’</a:t>
            </a:r>
            <a:r>
              <a:rPr lang="tr-TR" dirty="0" smtClean="0"/>
              <a:t/>
            </a:r>
            <a:br>
              <a:rPr lang="tr-TR" dirty="0" smtClean="0"/>
            </a:br>
            <a:endParaRPr lang="tr-TR" dirty="0"/>
          </a:p>
        </p:txBody>
      </p:sp>
      <p:sp>
        <p:nvSpPr>
          <p:cNvPr id="3" name="Content Placeholder 2"/>
          <p:cNvSpPr>
            <a:spLocks noGrp="1"/>
          </p:cNvSpPr>
          <p:nvPr>
            <p:ph idx="1"/>
          </p:nvPr>
        </p:nvSpPr>
        <p:spPr/>
        <p:txBody>
          <a:bodyPr/>
          <a:lstStyle/>
          <a:p>
            <a:pPr>
              <a:buNone/>
            </a:pPr>
            <a:r>
              <a:rPr lang="tr-TR" dirty="0" smtClean="0"/>
              <a:t>                                   </a:t>
            </a:r>
            <a:r>
              <a:rPr lang="tr-TR" u="sng" dirty="0" smtClean="0"/>
              <a:t>Tarihi An:</a:t>
            </a:r>
          </a:p>
          <a:p>
            <a:pPr>
              <a:buNone/>
            </a:pPr>
            <a:r>
              <a:rPr lang="tr-TR" dirty="0" smtClean="0"/>
              <a:t>Okul yöneticisi  Nowatschin (resimde sağda) ile Bölüm yöneticisi Hoff(resimde solda) arasında BBS I Uelzen’de ilk hedef anlaşma görüşmesi!</a:t>
            </a:r>
          </a:p>
          <a:p>
            <a:pPr>
              <a:buNone/>
            </a:pP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resim</a:t>
            </a:r>
            <a:endParaRPr lang="tr-TR" dirty="0"/>
          </a:p>
        </p:txBody>
      </p:sp>
      <p:sp>
        <p:nvSpPr>
          <p:cNvPr id="3" name="Content Placeholder 2"/>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buNone/>
            </a:pPr>
            <a:r>
              <a:rPr lang="tr-TR" dirty="0" smtClean="0"/>
              <a:t>                         </a:t>
            </a:r>
          </a:p>
          <a:p>
            <a:pPr>
              <a:buNone/>
            </a:pPr>
            <a:r>
              <a:rPr lang="tr-TR" dirty="0" smtClean="0"/>
              <a:t>                                      RESİM</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t>BESLENME- ÇALIŞMA- </a:t>
            </a:r>
            <a:r>
              <a:rPr lang="tr-TR" sz="3200" b="1" dirty="0" smtClean="0"/>
              <a:t>HARETKET ETME-       </a:t>
            </a:r>
            <a:br>
              <a:rPr lang="tr-TR" sz="3200" b="1" dirty="0" smtClean="0"/>
            </a:br>
            <a:r>
              <a:rPr lang="tr-TR" sz="3200" dirty="0" smtClean="0"/>
              <a:t>                             DİNLENME</a:t>
            </a:r>
            <a:endParaRPr lang="tr-TR" sz="3200" dirty="0"/>
          </a:p>
        </p:txBody>
      </p:sp>
      <p:sp>
        <p:nvSpPr>
          <p:cNvPr id="3" name="Content Placeholder 2"/>
          <p:cNvSpPr>
            <a:spLocks noGrp="1"/>
          </p:cNvSpPr>
          <p:nvPr>
            <p:ph idx="1"/>
          </p:nvPr>
        </p:nvSpPr>
        <p:spPr/>
        <p:txBody>
          <a:bodyPr/>
          <a:lstStyle/>
          <a:p>
            <a:pPr>
              <a:buNone/>
            </a:pPr>
            <a:r>
              <a:rPr lang="tr-TR" dirty="0" smtClean="0"/>
              <a:t>   (okul idari takımı sınavda Cuma-Cumartesi)</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resim</a:t>
            </a:r>
            <a:endParaRPr lang="tr-TR" dirty="0"/>
          </a:p>
        </p:txBody>
      </p:sp>
      <p:sp>
        <p:nvSpPr>
          <p:cNvPr id="3" name="Content Placeholder 2"/>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buNone/>
            </a:pPr>
            <a:r>
              <a:rPr lang="tr-TR" dirty="0" smtClean="0"/>
              <a:t>                     resim</a:t>
            </a:r>
          </a:p>
          <a:p>
            <a:pPr>
              <a:buNone/>
            </a:pP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Ör:Wismar(Baltık Denizi kıyısında)</a:t>
            </a:r>
            <a:endParaRPr lang="tr-TR" dirty="0"/>
          </a:p>
        </p:txBody>
      </p:sp>
      <p:sp>
        <p:nvSpPr>
          <p:cNvPr id="3" name="Content Placeholder 2"/>
          <p:cNvSpPr>
            <a:spLocks noGrp="1"/>
          </p:cNvSpPr>
          <p:nvPr>
            <p:ph idx="1"/>
          </p:nvPr>
        </p:nvSpPr>
        <p:spPr/>
        <p:txBody>
          <a:bodyPr>
            <a:normAutofit/>
          </a:bodyPr>
          <a:lstStyle/>
          <a:p>
            <a:pPr>
              <a:buNone/>
            </a:pPr>
            <a:r>
              <a:rPr lang="tr-TR" sz="4000" dirty="0" smtClean="0"/>
              <a:t>            ilk hedefte anlaşma konusunda</a:t>
            </a:r>
          </a:p>
          <a:p>
            <a:pPr>
              <a:buNone/>
            </a:pPr>
            <a:r>
              <a:rPr lang="tr-TR" sz="4000" dirty="0" smtClean="0"/>
              <a:t>  sürdürülen görüşmelerin sınav günü</a:t>
            </a:r>
          </a:p>
          <a:p>
            <a:pPr>
              <a:buNone/>
            </a:pPr>
            <a:r>
              <a:rPr lang="tr-TR" sz="4000" dirty="0" smtClean="0"/>
              <a:t>                (4.-5.11.2011)</a:t>
            </a:r>
            <a:endParaRPr lang="tr-TR" sz="4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Zorluklar 2015</a:t>
            </a:r>
            <a:endParaRPr lang="tr-TR" dirty="0"/>
          </a:p>
        </p:txBody>
      </p:sp>
      <p:sp>
        <p:nvSpPr>
          <p:cNvPr id="3" name="Content Placeholder 2"/>
          <p:cNvSpPr>
            <a:spLocks noGrp="1"/>
          </p:cNvSpPr>
          <p:nvPr>
            <p:ph idx="1"/>
          </p:nvPr>
        </p:nvSpPr>
        <p:spPr>
          <a:xfrm>
            <a:off x="457200" y="1124744"/>
            <a:ext cx="8229600" cy="5472608"/>
          </a:xfrm>
        </p:spPr>
        <p:txBody>
          <a:bodyPr>
            <a:normAutofit fontScale="92500" lnSpcReduction="10000"/>
          </a:bodyPr>
          <a:lstStyle/>
          <a:p>
            <a:pPr>
              <a:buNone/>
            </a:pPr>
            <a:r>
              <a:rPr lang="tr-TR" sz="2400" dirty="0" smtClean="0"/>
              <a:t>-Personel alım süreci:</a:t>
            </a:r>
          </a:p>
          <a:p>
            <a:pPr>
              <a:buNone/>
            </a:pPr>
            <a:r>
              <a:rPr lang="tr-TR" sz="2400" dirty="0" smtClean="0"/>
              <a:t>A15(münhal 01.08.2015 den itibaren yakalaşık bir yıl)</a:t>
            </a:r>
          </a:p>
          <a:p>
            <a:pPr>
              <a:buNone/>
            </a:pPr>
            <a:r>
              <a:rPr lang="tr-TR" sz="2400" dirty="0" smtClean="0"/>
              <a:t>-A14(bir ile iki arası kadar kadro açmak mümkün)-bilgilendirme devam etmektedir</a:t>
            </a:r>
          </a:p>
          <a:p>
            <a:pPr>
              <a:buNone/>
            </a:pPr>
            <a:r>
              <a:rPr lang="tr-TR" sz="2400" dirty="0" smtClean="0"/>
              <a:t>-A13(dört ile beş arası kadar kadro açmak mümkün)-bilgilendirme devam etmektedir</a:t>
            </a:r>
          </a:p>
          <a:p>
            <a:pPr>
              <a:buNone/>
            </a:pPr>
            <a:r>
              <a:rPr lang="tr-TR" sz="2400" dirty="0" smtClean="0"/>
              <a:t>A9(bir ile iki arası kadar kadro açmak mümkün) gerektiği durumda A10 (bir kadro- bilgilendirme devam ediyor</a:t>
            </a:r>
          </a:p>
          <a:p>
            <a:pPr>
              <a:buNone/>
            </a:pPr>
            <a:r>
              <a:rPr lang="tr-TR" sz="2400" dirty="0" smtClean="0"/>
              <a:t>-Okul programı hazırlayıp onaylamak</a:t>
            </a:r>
          </a:p>
          <a:p>
            <a:pPr>
              <a:buNone/>
            </a:pPr>
            <a:r>
              <a:rPr lang="tr-TR" sz="2400" dirty="0" smtClean="0"/>
              <a:t>-Willhelm-Seedorf Sk. Konumunda inşaat önlemleri</a:t>
            </a:r>
          </a:p>
          <a:p>
            <a:pPr>
              <a:buNone/>
            </a:pPr>
            <a:r>
              <a:rPr lang="tr-TR" sz="2400" dirty="0" smtClean="0"/>
              <a:t>-QM-işletme anketi(memnuniyet derecesi ölçümü)</a:t>
            </a:r>
          </a:p>
          <a:p>
            <a:pPr>
              <a:buNone/>
            </a:pPr>
            <a:r>
              <a:rPr lang="tr-TR" sz="2400" dirty="0" smtClean="0"/>
              <a:t>-ilk lise yılı BG beslenme</a:t>
            </a:r>
          </a:p>
          <a:p>
            <a:pPr>
              <a:buFontTx/>
              <a:buChar char="-"/>
            </a:pPr>
            <a:r>
              <a:rPr lang="tr-TR" sz="2400" dirty="0" smtClean="0"/>
              <a:t>Okul dönem sonunda (Spor dernekleri ve bölge ortakları ile hareket beslenme, dinlenme konusunda iş birliği) üçüncü spor festivali</a:t>
            </a:r>
          </a:p>
          <a:p>
            <a:pPr>
              <a:buFontTx/>
              <a:buChar char="-"/>
            </a:pPr>
            <a:r>
              <a:rPr lang="tr-TR" sz="2400" dirty="0" smtClean="0"/>
              <a:t>Tim- Projesi mayıs ayında sona eriyor , Mesleki yönlendirme,...</a:t>
            </a:r>
          </a:p>
          <a:p>
            <a:pPr>
              <a:buNone/>
            </a:pPr>
            <a:endParaRPr lang="tr-TR" sz="2400" dirty="0" smtClean="0"/>
          </a:p>
          <a:p>
            <a:pPr>
              <a:buNone/>
            </a:pPr>
            <a:endParaRPr lang="tr-TR"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Zorluklar (2)</a:t>
            </a:r>
            <a:endParaRPr lang="tr-TR" dirty="0"/>
          </a:p>
        </p:txBody>
      </p:sp>
      <p:sp>
        <p:nvSpPr>
          <p:cNvPr id="3" name="Content Placeholder 2"/>
          <p:cNvSpPr>
            <a:spLocks noGrp="1"/>
          </p:cNvSpPr>
          <p:nvPr>
            <p:ph idx="1"/>
          </p:nvPr>
        </p:nvSpPr>
        <p:spPr/>
        <p:txBody>
          <a:bodyPr>
            <a:normAutofit lnSpcReduction="10000"/>
          </a:bodyPr>
          <a:lstStyle/>
          <a:p>
            <a:pPr>
              <a:buNone/>
            </a:pPr>
            <a:r>
              <a:rPr lang="tr-TR" dirty="0" smtClean="0"/>
              <a:t>Öğrenci anketi iki kez gerçekleştirildi (Şubat)-çok değerli bir QM aracı!</a:t>
            </a:r>
          </a:p>
          <a:p>
            <a:pPr>
              <a:buNone/>
            </a:pPr>
            <a:r>
              <a:rPr lang="tr-TR" dirty="0" smtClean="0"/>
              <a:t>-Kendini değerlendirme rehber model ve okul programı  2014 de değerlendirildi(eyl.-kas.2013)</a:t>
            </a:r>
          </a:p>
          <a:p>
            <a:pPr>
              <a:buNone/>
            </a:pPr>
            <a:r>
              <a:rPr lang="tr-TR" dirty="0" smtClean="0"/>
              <a:t>-Güncelleştirme:’’Rehber model ve ‘’okul programı’’ bahar/yaz 2015 için planlamıştır.</a:t>
            </a:r>
          </a:p>
          <a:p>
            <a:pPr>
              <a:buNone/>
            </a:pPr>
            <a:r>
              <a:rPr lang="tr-TR" dirty="0" smtClean="0"/>
              <a:t>-Okul toplantısı BG(meslek lisesi) sağlık ve sosyal birinci yıl sonunda serbest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err="1" smtClean="0"/>
              <a:t>BLBS’in</a:t>
            </a:r>
            <a:r>
              <a:rPr lang="tr-TR" dirty="0" smtClean="0"/>
              <a:t> Anlamı :</a:t>
            </a:r>
            <a:endParaRPr lang="tr-TR" dirty="0"/>
          </a:p>
        </p:txBody>
      </p:sp>
      <p:sp>
        <p:nvSpPr>
          <p:cNvPr id="3" name="İçerik Yer Tutucusu 2"/>
          <p:cNvSpPr>
            <a:spLocks noGrp="1"/>
          </p:cNvSpPr>
          <p:nvPr>
            <p:ph idx="1"/>
          </p:nvPr>
        </p:nvSpPr>
        <p:spPr>
          <a:xfrm>
            <a:off x="457200" y="1340768"/>
            <a:ext cx="8229600" cy="5184576"/>
          </a:xfrm>
        </p:spPr>
        <p:txBody>
          <a:bodyPr>
            <a:normAutofit fontScale="85000" lnSpcReduction="20000"/>
          </a:bodyPr>
          <a:lstStyle/>
          <a:p>
            <a:r>
              <a:rPr lang="tr-TR" dirty="0" smtClean="0"/>
              <a:t>Mesleki Okullarda öğretmenlik mesleği icra eden üniversite </a:t>
            </a:r>
            <a:r>
              <a:rPr lang="tr-TR" dirty="0" err="1" smtClean="0"/>
              <a:t>eğtimli</a:t>
            </a:r>
            <a:r>
              <a:rPr lang="tr-TR" dirty="0" smtClean="0"/>
              <a:t> öğretmenler tarafından  yüksek kaliteli eğitim seviyesinin korunması,</a:t>
            </a:r>
          </a:p>
          <a:p>
            <a:r>
              <a:rPr lang="tr-TR" dirty="0" smtClean="0"/>
              <a:t>Mesleki prensiplerin korunması ve meslek ötesi kişilik eğitimine yönelik derslerin güvencesi ve giderek artan </a:t>
            </a:r>
            <a:r>
              <a:rPr lang="tr-TR" dirty="0" err="1" smtClean="0"/>
              <a:t>avrupalılaşma</a:t>
            </a:r>
            <a:r>
              <a:rPr lang="tr-TR" dirty="0" smtClean="0"/>
              <a:t> çerçevesinde yabancı dil  derslerinin </a:t>
            </a:r>
            <a:r>
              <a:rPr lang="tr-TR" dirty="0" err="1" smtClean="0"/>
              <a:t>geliştirimesi</a:t>
            </a:r>
            <a:r>
              <a:rPr lang="tr-TR" dirty="0" smtClean="0"/>
              <a:t>, </a:t>
            </a:r>
          </a:p>
          <a:p>
            <a:r>
              <a:rPr lang="tr-TR" dirty="0" smtClean="0"/>
              <a:t>Okul başarılarının(notlar) </a:t>
            </a:r>
            <a:r>
              <a:rPr lang="tr-TR" dirty="0" err="1" smtClean="0"/>
              <a:t>dual</a:t>
            </a:r>
            <a:r>
              <a:rPr lang="tr-TR" dirty="0" smtClean="0"/>
              <a:t> (çift) sistem çerçevesinde teorik bitirme sınavının bir parçası olarak alınması ve </a:t>
            </a:r>
            <a:r>
              <a:rPr lang="tr-TR" dirty="0" err="1" smtClean="0"/>
              <a:t>yaşamboyu</a:t>
            </a:r>
            <a:r>
              <a:rPr lang="tr-TR" dirty="0" smtClean="0"/>
              <a:t> öğrenme sürecinde eşlik eden destek olması,</a:t>
            </a:r>
          </a:p>
          <a:p>
            <a:r>
              <a:rPr lang="tr-TR" dirty="0" smtClean="0"/>
              <a:t>Mesleki  ve/veya genel eğitim okullarından(liseler) elde edilen mezuniyetlerin denkliği ve Mesleki Okullardaki tam zamanlı eğitimden gelen mezunların tanınması.</a:t>
            </a:r>
          </a:p>
          <a:p>
            <a:endParaRPr lang="tr-TR" dirty="0"/>
          </a:p>
        </p:txBody>
      </p:sp>
    </p:spTree>
    <p:extLst>
      <p:ext uri="{BB962C8B-B14F-4D97-AF65-F5344CB8AC3E}">
        <p14:creationId xmlns="" xmlns:p14="http://schemas.microsoft.com/office/powerpoint/2010/main" val="11207265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Zorluklar (3)</a:t>
            </a:r>
            <a:endParaRPr lang="tr-TR" dirty="0"/>
          </a:p>
        </p:txBody>
      </p:sp>
      <p:sp>
        <p:nvSpPr>
          <p:cNvPr id="3" name="Content Placeholder 2"/>
          <p:cNvSpPr>
            <a:spLocks noGrp="1"/>
          </p:cNvSpPr>
          <p:nvPr>
            <p:ph idx="1"/>
          </p:nvPr>
        </p:nvSpPr>
        <p:spPr/>
        <p:txBody>
          <a:bodyPr>
            <a:normAutofit fontScale="92500" lnSpcReduction="20000"/>
          </a:bodyPr>
          <a:lstStyle/>
          <a:p>
            <a:pPr>
              <a:buNone/>
            </a:pPr>
            <a:r>
              <a:rPr lang="tr-TR" dirty="0" smtClean="0"/>
              <a:t>-Yatırım sıkışması </a:t>
            </a:r>
            <a:r>
              <a:rPr lang="tr-TR" u="sng" dirty="0" smtClean="0"/>
              <a:t>710,360.- EUR </a:t>
            </a:r>
          </a:p>
          <a:p>
            <a:pPr>
              <a:buFontTx/>
              <a:buChar char="-"/>
            </a:pPr>
            <a:r>
              <a:rPr lang="tr-TR" u="sng" dirty="0" smtClean="0"/>
              <a:t>+60,000.-EUR </a:t>
            </a:r>
            <a:r>
              <a:rPr lang="tr-TR" dirty="0" smtClean="0"/>
              <a:t>(2019 dan itibaren) döngüsel 500 bilgisayar değişimi(ek medya konsepti sonuç sayfa 21’e bak)</a:t>
            </a:r>
          </a:p>
          <a:p>
            <a:pPr>
              <a:buFontTx/>
              <a:buChar char="-"/>
            </a:pPr>
            <a:r>
              <a:rPr lang="tr-TR" dirty="0" smtClean="0"/>
              <a:t>Wilhelm Seedorf Sk. 5 te dış bölümün altyapı problemi (Bilgisayar ağı) </a:t>
            </a:r>
          </a:p>
          <a:p>
            <a:pPr>
              <a:buFontTx/>
              <a:buChar char="-"/>
            </a:pPr>
            <a:r>
              <a:rPr lang="tr-TR" dirty="0" smtClean="0"/>
              <a:t>Scharnhorst Sk. Okul konumundaki geri kalan ağ kurulumu (harici idareyi yapabilmek için uyumlu W-Lan tekniği gereksinimi)</a:t>
            </a:r>
          </a:p>
          <a:p>
            <a:pPr>
              <a:buFontTx/>
              <a:buChar char="-"/>
            </a:pPr>
            <a:r>
              <a:rPr lang="tr-TR" dirty="0" smtClean="0"/>
              <a:t>Scarnhor Sk 10 daki binanın enerjik restorasyonu. </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tr-TR" dirty="0" smtClean="0"/>
              <a:t>Sponsorluk veya İşbirliği Anlaşmaları</a:t>
            </a:r>
            <a:endParaRPr lang="tr-TR" dirty="0"/>
          </a:p>
        </p:txBody>
      </p:sp>
      <p:sp>
        <p:nvSpPr>
          <p:cNvPr id="3" name="Content Placeholder 2"/>
          <p:cNvSpPr>
            <a:spLocks noGrp="1"/>
          </p:cNvSpPr>
          <p:nvPr>
            <p:ph idx="1"/>
          </p:nvPr>
        </p:nvSpPr>
        <p:spPr>
          <a:xfrm>
            <a:off x="457200" y="1052736"/>
            <a:ext cx="8229600" cy="5544616"/>
          </a:xfrm>
        </p:spPr>
        <p:txBody>
          <a:bodyPr>
            <a:normAutofit fontScale="85000" lnSpcReduction="20000"/>
          </a:bodyPr>
          <a:lstStyle/>
          <a:p>
            <a:pPr>
              <a:buNone/>
            </a:pPr>
            <a:r>
              <a:rPr lang="tr-TR" dirty="0" smtClean="0"/>
              <a:t>1.BBS –Futur Lüneburg Üniversitesi</a:t>
            </a:r>
          </a:p>
          <a:p>
            <a:pPr>
              <a:buNone/>
            </a:pPr>
            <a:r>
              <a:rPr lang="tr-TR" dirty="0" smtClean="0"/>
              <a:t>2.Çalışma insiyatifi ve Uelzen’de yaşam</a:t>
            </a:r>
          </a:p>
          <a:p>
            <a:pPr>
              <a:buNone/>
            </a:pPr>
            <a:r>
              <a:rPr lang="tr-TR" dirty="0" smtClean="0"/>
              <a:t>3.KHW ‘nin TAK –Eğitim tesisleri, El işleri eğitim tesisi sertifikalı kaynak eğitimi- Temel eğitim</a:t>
            </a:r>
          </a:p>
          <a:p>
            <a:pPr>
              <a:buNone/>
            </a:pPr>
            <a:r>
              <a:rPr lang="tr-TR" dirty="0" smtClean="0"/>
              <a:t>4. CJD Göddenstedt (BBS I ve BBS II)</a:t>
            </a:r>
          </a:p>
          <a:p>
            <a:pPr>
              <a:buNone/>
            </a:pPr>
            <a:r>
              <a:rPr lang="tr-TR" dirty="0" smtClean="0"/>
              <a:t>  AB-Projesi:’’Okul retçileri için 2.şans’’</a:t>
            </a:r>
          </a:p>
          <a:p>
            <a:pPr>
              <a:buNone/>
            </a:pPr>
            <a:r>
              <a:rPr lang="tr-TR" dirty="0" smtClean="0"/>
              <a:t>5.Otobüs kitaplık e.V.(okul kütüphanesi)</a:t>
            </a:r>
          </a:p>
          <a:p>
            <a:pPr>
              <a:buNone/>
            </a:pPr>
            <a:r>
              <a:rPr lang="tr-TR" dirty="0" smtClean="0"/>
              <a:t>6.Cisco akademi, Ostfalia Yüksek okulu Suderburg’da bilgisayardersi(akreditasyon inceleniyor) ticaret, lojistik sosyal işler,...</a:t>
            </a:r>
          </a:p>
          <a:p>
            <a:pPr>
              <a:buNone/>
            </a:pPr>
            <a:r>
              <a:rPr lang="tr-TR" dirty="0" smtClean="0"/>
              <a:t>7.KVHS Uelzen-Teşvik konsepti ‘’ Meslek için hazır’’, GSI- Tatil akademisi ...</a:t>
            </a:r>
          </a:p>
          <a:p>
            <a:pPr>
              <a:buNone/>
            </a:pPr>
            <a:r>
              <a:rPr lang="tr-TR" dirty="0" smtClean="0"/>
              <a:t>8.Fa. Elmess – Dual(çift) eğitim</a:t>
            </a:r>
          </a:p>
          <a:p>
            <a:pPr>
              <a:buNone/>
            </a:pPr>
            <a:endParaRPr lang="tr-TR" dirty="0" smtClean="0"/>
          </a:p>
          <a:p>
            <a:pPr>
              <a:buNone/>
            </a:pPr>
            <a:endParaRPr lang="tr-TR" dirty="0" smtClean="0"/>
          </a:p>
          <a:p>
            <a:pPr>
              <a:buNone/>
            </a:pP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Okul Ortaklığı</a:t>
            </a:r>
            <a:endParaRPr lang="tr-TR" dirty="0"/>
          </a:p>
        </p:txBody>
      </p:sp>
      <p:sp>
        <p:nvSpPr>
          <p:cNvPr id="3" name="Content Placeholder 2"/>
          <p:cNvSpPr>
            <a:spLocks noGrp="1"/>
          </p:cNvSpPr>
          <p:nvPr>
            <p:ph idx="1"/>
          </p:nvPr>
        </p:nvSpPr>
        <p:spPr>
          <a:xfrm>
            <a:off x="467544" y="1268760"/>
            <a:ext cx="8229600" cy="5184576"/>
          </a:xfrm>
        </p:spPr>
        <p:txBody>
          <a:bodyPr>
            <a:normAutofit/>
          </a:bodyPr>
          <a:lstStyle/>
          <a:p>
            <a:pPr>
              <a:buNone/>
            </a:pPr>
            <a:r>
              <a:rPr lang="tr-TR" sz="2400" dirty="0" smtClean="0"/>
              <a:t>1.Estonya(BBS Tartu)</a:t>
            </a:r>
          </a:p>
          <a:p>
            <a:pPr>
              <a:buNone/>
            </a:pPr>
            <a:r>
              <a:rPr lang="tr-TR" sz="2400" dirty="0" smtClean="0"/>
              <a:t>2.Polonya (ZSZ Wolstyn)</a:t>
            </a:r>
          </a:p>
          <a:p>
            <a:pPr>
              <a:buNone/>
            </a:pPr>
            <a:r>
              <a:rPr lang="tr-TR" sz="2400" dirty="0" smtClean="0"/>
              <a:t>3.Avusturya(LBS 2 Salzburg)</a:t>
            </a:r>
          </a:p>
          <a:p>
            <a:pPr>
              <a:buNone/>
            </a:pPr>
            <a:r>
              <a:rPr lang="tr-TR" sz="2400" dirty="0" smtClean="0"/>
              <a:t>4.Fransa(CFA Rauen)</a:t>
            </a:r>
          </a:p>
          <a:p>
            <a:pPr>
              <a:buNone/>
            </a:pPr>
            <a:r>
              <a:rPr lang="tr-TR" sz="2400" dirty="0" smtClean="0"/>
              <a:t>5.Malta- (MCAST Valetta’da)</a:t>
            </a:r>
          </a:p>
          <a:p>
            <a:pPr>
              <a:buNone/>
            </a:pPr>
            <a:r>
              <a:rPr lang="tr-TR" sz="2400" dirty="0" smtClean="0"/>
              <a:t>Çok çeşitli AB-Öğrenci değişim programı sunulmaktadır ve ortaklarla yapılmaktadır(HWK,BNW,...)</a:t>
            </a:r>
          </a:p>
          <a:p>
            <a:pPr>
              <a:buNone/>
            </a:pPr>
            <a:r>
              <a:rPr lang="tr-TR" sz="2400" dirty="0" smtClean="0"/>
              <a:t>Ör.2013 den:altı öğrenci-otomobil makinisti ve metal işleri 2. eğitim yılı – Rouen’de 3-5 haftalık sta(Fa.Wolter, Fa.Scholz)</a:t>
            </a:r>
          </a:p>
          <a:p>
            <a:pPr>
              <a:buNone/>
            </a:pPr>
            <a:r>
              <a:rPr lang="tr-TR" sz="2400" dirty="0" smtClean="0"/>
              <a:t>İki Öğrenci – 2.Eğitim yılı otomobil makinisti- Tartu’dan 4-5 haftalık Fa. Sternpartner ile staj.</a:t>
            </a:r>
          </a:p>
          <a:p>
            <a:pPr>
              <a:buNone/>
            </a:pPr>
            <a:r>
              <a:rPr lang="tr-TR" sz="2400" dirty="0" smtClean="0"/>
              <a:t>‘’Avrupa pasaportu almak!’’</a:t>
            </a:r>
          </a:p>
          <a:p>
            <a:pPr>
              <a:buNone/>
            </a:pPr>
            <a:endParaRPr lang="tr-TR" sz="2400" dirty="0" smtClean="0"/>
          </a:p>
          <a:p>
            <a:pPr>
              <a:buNone/>
            </a:pP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resim</a:t>
            </a:r>
            <a:endParaRPr lang="tr-TR" dirty="0"/>
          </a:p>
        </p:txBody>
      </p:sp>
      <p:sp>
        <p:nvSpPr>
          <p:cNvPr id="3" name="Content Placeholder 2"/>
          <p:cNvSpPr>
            <a:spLocks noGrp="1"/>
          </p:cNvSpPr>
          <p:nvPr>
            <p:ph idx="1"/>
          </p:nvPr>
        </p:nvSpPr>
        <p:spPr/>
        <p:txBody>
          <a:bodyPr/>
          <a:lstStyle/>
          <a:p>
            <a:r>
              <a:rPr lang="tr-TR" dirty="0" smtClean="0"/>
              <a:t>Soldan sağa ........</a:t>
            </a:r>
          </a:p>
          <a:p>
            <a:pPr>
              <a:buNone/>
            </a:pPr>
            <a:endParaRPr lang="tr-TR" dirty="0" smtClean="0"/>
          </a:p>
          <a:p>
            <a:pPr>
              <a:buNone/>
            </a:pP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Resim</a:t>
            </a:r>
            <a:br>
              <a:rPr lang="tr-TR" dirty="0" smtClean="0"/>
            </a:br>
            <a:endParaRPr lang="tr-TR" dirty="0"/>
          </a:p>
        </p:txBody>
      </p:sp>
      <p:sp>
        <p:nvSpPr>
          <p:cNvPr id="3" name="Content Placeholder 2"/>
          <p:cNvSpPr>
            <a:spLocks noGrp="1"/>
          </p:cNvSpPr>
          <p:nvPr>
            <p:ph idx="1"/>
          </p:nvPr>
        </p:nvSpPr>
        <p:spPr/>
        <p:txBody>
          <a:bodyPr/>
          <a:lstStyle/>
          <a:p>
            <a:r>
              <a:rPr lang="tr-TR" dirty="0" smtClean="0"/>
              <a:t>Soldan sağa </a:t>
            </a:r>
          </a:p>
          <a:p>
            <a:r>
              <a:rPr lang="tr-TR" dirty="0" smtClean="0"/>
              <a:t>Malta Öğretmenler sendikası </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LBS 2 Salzburg: Kasaphane</a:t>
            </a:r>
            <a:endParaRPr lang="tr-TR" dirty="0"/>
          </a:p>
        </p:txBody>
      </p:sp>
      <p:sp>
        <p:nvSpPr>
          <p:cNvPr id="3" name="Content Placeholder 2"/>
          <p:cNvSpPr>
            <a:spLocks noGrp="1"/>
          </p:cNvSpPr>
          <p:nvPr>
            <p:ph idx="1"/>
          </p:nvPr>
        </p:nvSpPr>
        <p:spPr/>
        <p:txBody>
          <a:bodyPr/>
          <a:lstStyle/>
          <a:p>
            <a:r>
              <a:rPr lang="tr-TR" dirty="0" smtClean="0"/>
              <a:t>Hijen kiliti</a:t>
            </a:r>
          </a:p>
          <a:p>
            <a:r>
              <a:rPr lang="tr-TR" dirty="0" smtClean="0"/>
              <a:t>Kimse giremez</a:t>
            </a:r>
          </a:p>
          <a:p>
            <a:endParaRPr lang="tr-TR" dirty="0" smtClean="0"/>
          </a:p>
          <a:p>
            <a:r>
              <a:rPr lang="tr-TR" dirty="0" smtClean="0"/>
              <a:t>Makine donanımı</a:t>
            </a:r>
          </a:p>
          <a:p>
            <a:r>
              <a:rPr lang="tr-TR" dirty="0" smtClean="0"/>
              <a:t>Önce güvenlik</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Fırın</a:t>
            </a:r>
            <a:endParaRPr lang="tr-TR" dirty="0"/>
          </a:p>
        </p:txBody>
      </p:sp>
      <p:sp>
        <p:nvSpPr>
          <p:cNvPr id="3" name="Content Placeholder 2"/>
          <p:cNvSpPr>
            <a:spLocks noGrp="1"/>
          </p:cNvSpPr>
          <p:nvPr>
            <p:ph idx="1"/>
          </p:nvPr>
        </p:nvSpPr>
        <p:spPr/>
        <p:txBody>
          <a:bodyPr/>
          <a:lstStyle/>
          <a:p>
            <a:r>
              <a:rPr lang="tr-TR" dirty="0" smtClean="0"/>
              <a:t>Herşeyin başı temizlik</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normAutofit fontScale="90000"/>
          </a:bodyPr>
          <a:lstStyle/>
          <a:p>
            <a:r>
              <a:rPr lang="tr-TR" sz="2200" dirty="0" smtClean="0"/>
              <a:t/>
            </a:r>
            <a:br>
              <a:rPr lang="tr-TR" sz="2200" dirty="0" smtClean="0"/>
            </a:br>
            <a:r>
              <a:rPr lang="tr-TR" sz="2200" dirty="0" smtClean="0"/>
              <a:t/>
            </a:r>
            <a:br>
              <a:rPr lang="tr-TR" sz="2200" dirty="0" smtClean="0"/>
            </a:br>
            <a:r>
              <a:rPr lang="tr-TR" sz="3600" dirty="0" smtClean="0"/>
              <a:t>BBS  I Uelzen’i şimdi  modern ve geleceğe - yönelik  olarak  gösterildi?</a:t>
            </a:r>
            <a:r>
              <a:rPr lang="tr-TR" dirty="0" smtClean="0"/>
              <a:t/>
            </a:r>
            <a:br>
              <a:rPr lang="tr-TR" dirty="0" smtClean="0"/>
            </a:br>
            <a:endParaRPr lang="tr-TR" dirty="0"/>
          </a:p>
        </p:txBody>
      </p:sp>
      <p:sp>
        <p:nvSpPr>
          <p:cNvPr id="3" name="Content Placeholder 2"/>
          <p:cNvSpPr>
            <a:spLocks noGrp="1"/>
          </p:cNvSpPr>
          <p:nvPr>
            <p:ph idx="1"/>
          </p:nvPr>
        </p:nvSpPr>
        <p:spPr/>
        <p:txBody>
          <a:bodyPr/>
          <a:lstStyle/>
          <a:p>
            <a:pPr>
              <a:buNone/>
            </a:pPr>
            <a:r>
              <a:rPr lang="tr-TR" dirty="0" smtClean="0"/>
              <a:t>BBS I Uelzen ... Meslek okulundan fazlası !</a:t>
            </a:r>
          </a:p>
          <a:p>
            <a:pPr>
              <a:buNone/>
            </a:pPr>
            <a:r>
              <a:rPr lang="tr-TR" dirty="0" smtClean="0"/>
              <a:t>Uzman güvencesi ve kalifiye olmak anlamında Uelzen bölgesi gençleri için bir rekabet unsuru (HS- bitirme derecesi,Sek I RS-bitirme derecesi, FH-derecesi mezuniyete kadar).</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BBS  I Uelzen’i şimdi  modern ve geleceğe -yönelik  olarak  gösterildi?</a:t>
            </a:r>
            <a:endParaRPr lang="tr-TR" dirty="0"/>
          </a:p>
        </p:txBody>
      </p:sp>
      <p:sp>
        <p:nvSpPr>
          <p:cNvPr id="3" name="Content Placeholder 2"/>
          <p:cNvSpPr>
            <a:spLocks noGrp="1"/>
          </p:cNvSpPr>
          <p:nvPr>
            <p:ph idx="1"/>
          </p:nvPr>
        </p:nvSpPr>
        <p:spPr/>
        <p:txBody>
          <a:bodyPr/>
          <a:lstStyle/>
          <a:p>
            <a:pPr>
              <a:buNone/>
            </a:pPr>
            <a:r>
              <a:rPr lang="tr-TR" dirty="0" smtClean="0"/>
              <a:t>BBS I Uelzen ... Meslek okulundan fazlası !</a:t>
            </a:r>
          </a:p>
          <a:p>
            <a:pPr>
              <a:buNone/>
            </a:pPr>
            <a:endParaRPr lang="tr-TR" dirty="0" smtClean="0"/>
          </a:p>
          <a:p>
            <a:pPr>
              <a:buNone/>
            </a:pPr>
            <a:r>
              <a:rPr lang="tr-TR" dirty="0" smtClean="0"/>
              <a:t>cazip ve modern eğitim tesislerinin olması </a:t>
            </a:r>
          </a:p>
          <a:p>
            <a:pPr>
              <a:buNone/>
            </a:pPr>
            <a:r>
              <a:rPr lang="tr-TR" dirty="0" smtClean="0"/>
              <a:t>ailelerin Uelzen bölgesine gelip yerleşmelerinde esas etken olmaktadır.</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34282"/>
          </a:xfrm>
        </p:spPr>
        <p:txBody>
          <a:bodyPr>
            <a:normAutofit/>
          </a:bodyPr>
          <a:lstStyle/>
          <a:p>
            <a:r>
              <a:rPr lang="tr-TR" b="1" dirty="0" smtClean="0"/>
              <a:t/>
            </a:r>
            <a:br>
              <a:rPr lang="tr-TR" b="1" dirty="0" smtClean="0"/>
            </a:br>
            <a:r>
              <a:rPr lang="tr-TR" b="1" dirty="0" smtClean="0"/>
              <a:t/>
            </a:r>
            <a:br>
              <a:rPr lang="tr-TR" b="1" dirty="0" smtClean="0"/>
            </a:br>
            <a:r>
              <a:rPr lang="tr-TR" b="1" dirty="0" smtClean="0"/>
              <a:t>İlginiz için</a:t>
            </a:r>
            <a:endParaRPr lang="tr-TR" b="1" dirty="0"/>
          </a:p>
        </p:txBody>
      </p:sp>
      <p:sp>
        <p:nvSpPr>
          <p:cNvPr id="3" name="Content Placeholder 2"/>
          <p:cNvSpPr>
            <a:spLocks noGrp="1"/>
          </p:cNvSpPr>
          <p:nvPr>
            <p:ph idx="1"/>
          </p:nvPr>
        </p:nvSpPr>
        <p:spPr>
          <a:xfrm>
            <a:off x="457200" y="2204864"/>
            <a:ext cx="8229600" cy="3921299"/>
          </a:xfrm>
        </p:spPr>
        <p:txBody>
          <a:bodyPr/>
          <a:lstStyle/>
          <a:p>
            <a:pPr>
              <a:buNone/>
            </a:pPr>
            <a:r>
              <a:rPr lang="tr-TR" dirty="0" smtClean="0"/>
              <a:t>                       </a:t>
            </a:r>
          </a:p>
          <a:p>
            <a:pPr>
              <a:buNone/>
            </a:pPr>
            <a:r>
              <a:rPr lang="tr-TR" sz="4400" b="1" dirty="0" smtClean="0"/>
              <a:t>                     teşekkürler !</a:t>
            </a:r>
            <a:endParaRPr lang="tr-TR" sz="4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0"/>
            <a:ext cx="8229600" cy="1988840"/>
          </a:xfrm>
        </p:spPr>
        <p:txBody>
          <a:bodyPr>
            <a:normAutofit/>
          </a:bodyPr>
          <a:lstStyle/>
          <a:p>
            <a:pPr algn="l"/>
            <a:r>
              <a:rPr lang="tr-TR" sz="2400" b="1" dirty="0" smtClean="0"/>
              <a:t>4 yılda bir gerçekleştirilen ‘‘ Alman Meslek Okulları Günü’’ nün program özelliği bulunmaktadır. Bunların sonuncusu ‘’24.Alman Meslek Okulları Günü’’ 2013 de </a:t>
            </a:r>
            <a:r>
              <a:rPr lang="tr-TR" sz="2400" b="1" dirty="0" err="1" smtClean="0"/>
              <a:t>Şansölye’nin</a:t>
            </a:r>
            <a:r>
              <a:rPr lang="tr-TR" sz="2400" b="1" dirty="0" smtClean="0"/>
              <a:t> himayesinde </a:t>
            </a:r>
            <a:r>
              <a:rPr lang="tr-TR" sz="2400" b="1" dirty="0" err="1" smtClean="0"/>
              <a:t>Potsdam’da</a:t>
            </a:r>
            <a:r>
              <a:rPr lang="tr-TR" sz="2400" b="1" dirty="0" smtClean="0"/>
              <a:t> gerçekleştirildi.</a:t>
            </a:r>
            <a:endParaRPr lang="tr-TR" sz="2400" b="1" dirty="0"/>
          </a:p>
        </p:txBody>
      </p:sp>
      <p:sp>
        <p:nvSpPr>
          <p:cNvPr id="3" name="İçerik Yer Tutucusu 2"/>
          <p:cNvSpPr>
            <a:spLocks noGrp="1"/>
          </p:cNvSpPr>
          <p:nvPr>
            <p:ph idx="1"/>
          </p:nvPr>
        </p:nvSpPr>
        <p:spPr>
          <a:xfrm>
            <a:off x="539552" y="2033464"/>
            <a:ext cx="8229600" cy="4824536"/>
          </a:xfrm>
        </p:spPr>
        <p:txBody>
          <a:bodyPr>
            <a:normAutofit fontScale="70000" lnSpcReduction="20000"/>
          </a:bodyPr>
          <a:lstStyle/>
          <a:p>
            <a:pPr marL="0" indent="0">
              <a:buNone/>
            </a:pPr>
            <a:r>
              <a:rPr lang="tr-TR" sz="3600" b="1" dirty="0" smtClean="0"/>
              <a:t>BLBS, Mesleki Okulların aşağıdaki çalışma alanlarında kendisini uzman olarak tanımlamaktadır:</a:t>
            </a:r>
          </a:p>
          <a:p>
            <a:pPr marL="0" indent="0">
              <a:buNone/>
            </a:pPr>
            <a:endParaRPr lang="tr-TR" sz="3600" b="1" dirty="0" smtClean="0"/>
          </a:p>
          <a:p>
            <a:pPr marL="0" indent="0">
              <a:buNone/>
            </a:pPr>
            <a:r>
              <a:rPr lang="tr-TR" sz="3600" b="1" dirty="0" smtClean="0"/>
              <a:t>. Ders- kalite ve okul gelişimi, </a:t>
            </a:r>
            <a:r>
              <a:rPr lang="tr-TR" sz="3600" b="1" dirty="0" err="1" smtClean="0"/>
              <a:t>sertifikalama</a:t>
            </a:r>
            <a:r>
              <a:rPr lang="tr-TR" sz="3600" b="1" dirty="0" smtClean="0"/>
              <a:t> ve mükemmeliyet merkezlerinin geliştirilmesi, öğretmen eğitimi, gelişim ve ileri eğitim, </a:t>
            </a:r>
            <a:r>
              <a:rPr lang="tr-TR" sz="3600" b="1" dirty="0" err="1" smtClean="0"/>
              <a:t>dual</a:t>
            </a:r>
            <a:r>
              <a:rPr lang="tr-TR" sz="3600" b="1" dirty="0" smtClean="0"/>
              <a:t>(çift) ve tam zamanlı okul sisteminde meslek eğitimi, meslek okullarına dahil olmak, sağlık , sosyal ve mesleki uygulama alanlarında öğretim elemanları yetiştirmek, hizmet ve toplu iş hukuku  ve </a:t>
            </a:r>
          </a:p>
          <a:p>
            <a:pPr marL="0" indent="0">
              <a:buNone/>
            </a:pPr>
            <a:r>
              <a:rPr lang="tr-TR" sz="3600" b="1" dirty="0" smtClean="0"/>
              <a:t>. Uluslararası  ortaklıklar ve uluslararası eğitim.</a:t>
            </a:r>
          </a:p>
          <a:p>
            <a:pPr marL="0" indent="0">
              <a:buNone/>
            </a:pPr>
            <a:endParaRPr lang="tr-TR" sz="3600" b="1" dirty="0" smtClean="0"/>
          </a:p>
          <a:p>
            <a:pPr marL="0" indent="0">
              <a:buNone/>
            </a:pPr>
            <a:r>
              <a:rPr lang="tr-TR" sz="3600" b="1" dirty="0" smtClean="0"/>
              <a:t>Yılda 10 kez yayımlanan, 20,000 adet baskısı olan ‘’Mesleki Okul’’  adlı mesleki eğitim dernek dergisi ile BLBS </a:t>
            </a:r>
            <a:r>
              <a:rPr lang="tr-TR" sz="3600" b="1" dirty="0" err="1" smtClean="0"/>
              <a:t>avrupanın</a:t>
            </a:r>
            <a:r>
              <a:rPr lang="tr-TR" sz="3600" b="1" dirty="0" smtClean="0"/>
              <a:t> en büyük yayımcısı konumundadır.</a:t>
            </a:r>
          </a:p>
          <a:p>
            <a:pPr marL="0" indent="0">
              <a:buNone/>
            </a:pPr>
            <a:endParaRPr lang="tr-TR" dirty="0" smtClean="0"/>
          </a:p>
          <a:p>
            <a:endParaRPr lang="tr-TR" dirty="0"/>
          </a:p>
        </p:txBody>
      </p:sp>
    </p:spTree>
    <p:extLst>
      <p:ext uri="{BB962C8B-B14F-4D97-AF65-F5344CB8AC3E}">
        <p14:creationId xmlns="" xmlns:p14="http://schemas.microsoft.com/office/powerpoint/2010/main" val="1315014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Eğitim fuarında tanıtımından resimler</a:t>
            </a:r>
            <a:endParaRPr lang="tr-TR" dirty="0"/>
          </a:p>
        </p:txBody>
      </p:sp>
      <p:sp>
        <p:nvSpPr>
          <p:cNvPr id="3" name="İçerik Yer Tutucusu 2"/>
          <p:cNvSpPr>
            <a:spLocks noGrp="1"/>
          </p:cNvSpPr>
          <p:nvPr>
            <p:ph idx="1"/>
          </p:nvPr>
        </p:nvSpPr>
        <p:spPr>
          <a:xfrm>
            <a:off x="323528" y="1556792"/>
            <a:ext cx="8229600" cy="2908920"/>
          </a:xfrm>
        </p:spPr>
        <p:txBody>
          <a:bodyPr>
            <a:normAutofit lnSpcReduction="10000"/>
          </a:bodyPr>
          <a:lstStyle/>
          <a:p>
            <a:r>
              <a:rPr lang="tr-TR" dirty="0" smtClean="0"/>
              <a:t>Meslek okulundan fazlası</a:t>
            </a:r>
          </a:p>
          <a:p>
            <a:r>
              <a:rPr lang="tr-TR" dirty="0" err="1" smtClean="0"/>
              <a:t>Uelzen</a:t>
            </a:r>
            <a:r>
              <a:rPr lang="tr-TR" dirty="0" smtClean="0"/>
              <a:t> Meslek okulu I</a:t>
            </a:r>
          </a:p>
          <a:p>
            <a:r>
              <a:rPr lang="tr-TR" dirty="0" smtClean="0"/>
              <a:t>Bölgesel Mükemmellik Merkezi</a:t>
            </a:r>
          </a:p>
          <a:p>
            <a:endParaRPr lang="tr-TR" dirty="0" smtClean="0"/>
          </a:p>
          <a:p>
            <a:r>
              <a:rPr lang="tr-TR" dirty="0" smtClean="0"/>
              <a:t>RESİMLİ………………..</a:t>
            </a:r>
            <a:endParaRPr lang="tr-TR" dirty="0"/>
          </a:p>
        </p:txBody>
      </p:sp>
    </p:spTree>
    <p:extLst>
      <p:ext uri="{BB962C8B-B14F-4D97-AF65-F5344CB8AC3E}">
        <p14:creationId xmlns="" xmlns:p14="http://schemas.microsoft.com/office/powerpoint/2010/main" val="1796102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Meslek okulundan fazlası</a:t>
            </a:r>
          </a:p>
          <a:p>
            <a:r>
              <a:rPr lang="tr-TR" dirty="0" err="1" smtClean="0"/>
              <a:t>Uelzen</a:t>
            </a:r>
            <a:r>
              <a:rPr lang="tr-TR" dirty="0" smtClean="0"/>
              <a:t> Meslek okulu I</a:t>
            </a:r>
          </a:p>
          <a:p>
            <a:r>
              <a:rPr lang="tr-TR" dirty="0" smtClean="0"/>
              <a:t>Bölgesel Mükemmellik Merkezi</a:t>
            </a:r>
          </a:p>
          <a:p>
            <a:endParaRPr lang="tr-TR" dirty="0" smtClean="0"/>
          </a:p>
          <a:p>
            <a:r>
              <a:rPr lang="tr-TR" dirty="0" smtClean="0"/>
              <a:t>RESİMLİ………………..</a:t>
            </a:r>
          </a:p>
          <a:p>
            <a:endParaRPr lang="tr-TR" dirty="0" smtClean="0"/>
          </a:p>
          <a:p>
            <a:endParaRPr lang="tr-TR" dirty="0"/>
          </a:p>
        </p:txBody>
      </p:sp>
      <p:sp>
        <p:nvSpPr>
          <p:cNvPr id="4" name="Başlık 1"/>
          <p:cNvSpPr>
            <a:spLocks noGrp="1"/>
          </p:cNvSpPr>
          <p:nvPr>
            <p:ph type="title"/>
          </p:nvPr>
        </p:nvSpPr>
        <p:spPr/>
        <p:txBody>
          <a:bodyPr>
            <a:normAutofit fontScale="90000"/>
          </a:bodyPr>
          <a:lstStyle/>
          <a:p>
            <a:r>
              <a:rPr lang="tr-TR" dirty="0" smtClean="0"/>
              <a:t>Eğitim fuarında tanıtımından resimler</a:t>
            </a:r>
            <a:endParaRPr lang="tr-TR" dirty="0"/>
          </a:p>
        </p:txBody>
      </p:sp>
    </p:spTree>
    <p:extLst>
      <p:ext uri="{BB962C8B-B14F-4D97-AF65-F5344CB8AC3E}">
        <p14:creationId xmlns="" xmlns:p14="http://schemas.microsoft.com/office/powerpoint/2010/main" val="3951606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sz="2800" dirty="0" smtClean="0"/>
              <a:t>Öğrenci sayısı(1391 yarı zamanlı-part time/670 tam zamanlı) (2.112)20161 öğrenciye orta okuldan lise bitirmeye kadar eğitim veriyoruz.</a:t>
            </a:r>
            <a:endParaRPr lang="tr-TR" sz="2800" dirty="0"/>
          </a:p>
        </p:txBody>
      </p:sp>
      <p:sp>
        <p:nvSpPr>
          <p:cNvPr id="3" name="İçerik Yer Tutucusu 2"/>
          <p:cNvSpPr>
            <a:spLocks noGrp="1"/>
          </p:cNvSpPr>
          <p:nvPr>
            <p:ph idx="1"/>
          </p:nvPr>
        </p:nvSpPr>
        <p:spPr/>
        <p:txBody>
          <a:bodyPr/>
          <a:lstStyle/>
          <a:p>
            <a:pPr marL="0" indent="0" algn="r">
              <a:buNone/>
            </a:pPr>
            <a:r>
              <a:rPr lang="tr-TR" dirty="0" smtClean="0"/>
              <a:t>(</a:t>
            </a:r>
            <a:r>
              <a:rPr lang="tr-TR" dirty="0" err="1" smtClean="0"/>
              <a:t>Statistik</a:t>
            </a:r>
            <a:r>
              <a:rPr lang="tr-TR" dirty="0" smtClean="0"/>
              <a:t> Kasım 2012)  Kasım 2014</a:t>
            </a:r>
          </a:p>
          <a:p>
            <a:pPr marL="0" indent="0">
              <a:buNone/>
            </a:pPr>
            <a:r>
              <a:rPr lang="tr-TR" dirty="0" smtClean="0"/>
              <a:t>Meslek Lisesi                             ( 158)            180</a:t>
            </a:r>
          </a:p>
          <a:p>
            <a:pPr marL="0" indent="0">
              <a:buNone/>
            </a:pPr>
            <a:r>
              <a:rPr lang="tr-TR" dirty="0" smtClean="0"/>
              <a:t>Teknik Lise                                  (307)             328</a:t>
            </a:r>
          </a:p>
          <a:p>
            <a:pPr marL="0" indent="0">
              <a:buNone/>
            </a:pPr>
            <a:r>
              <a:rPr lang="tr-TR" dirty="0" smtClean="0"/>
              <a:t>Meslek Okulu                         (1.313)            1233</a:t>
            </a:r>
          </a:p>
          <a:p>
            <a:pPr marL="0" indent="0">
              <a:buNone/>
            </a:pPr>
            <a:r>
              <a:rPr lang="tr-TR" dirty="0" smtClean="0"/>
              <a:t>Mesleki Teknik Okul                  (277)              274</a:t>
            </a:r>
          </a:p>
          <a:p>
            <a:pPr marL="0" indent="0">
              <a:buNone/>
            </a:pPr>
            <a:r>
              <a:rPr lang="tr-TR" dirty="0" smtClean="0"/>
              <a:t>Mesleğe Geçiş Okulu BEK          (12)                --</a:t>
            </a:r>
          </a:p>
          <a:p>
            <a:pPr marL="0" indent="0">
              <a:buNone/>
            </a:pPr>
            <a:r>
              <a:rPr lang="tr-TR" dirty="0"/>
              <a:t> </a:t>
            </a:r>
            <a:r>
              <a:rPr lang="tr-TR" dirty="0" smtClean="0"/>
              <a:t>                                      BVJ          (21)                 29   </a:t>
            </a:r>
            <a:endParaRPr lang="tr-TR" dirty="0"/>
          </a:p>
        </p:txBody>
      </p:sp>
    </p:spTree>
    <p:extLst>
      <p:ext uri="{BB962C8B-B14F-4D97-AF65-F5344CB8AC3E}">
        <p14:creationId xmlns="" xmlns:p14="http://schemas.microsoft.com/office/powerpoint/2010/main" val="3025912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OKUL PROFİLİ?</a:t>
            </a:r>
            <a:endParaRPr lang="tr-TR" dirty="0"/>
          </a:p>
        </p:txBody>
      </p:sp>
      <p:sp>
        <p:nvSpPr>
          <p:cNvPr id="3" name="İçerik Yer Tutucusu 2"/>
          <p:cNvSpPr>
            <a:spLocks noGrp="1"/>
          </p:cNvSpPr>
          <p:nvPr>
            <p:ph idx="1"/>
          </p:nvPr>
        </p:nvSpPr>
        <p:spPr/>
        <p:txBody>
          <a:bodyPr>
            <a:normAutofit fontScale="92500" lnSpcReduction="20000"/>
          </a:bodyPr>
          <a:lstStyle/>
          <a:p>
            <a:r>
              <a:rPr lang="tr-TR" dirty="0" err="1" smtClean="0"/>
              <a:t>Avrupada</a:t>
            </a:r>
            <a:r>
              <a:rPr lang="tr-TR" dirty="0" smtClean="0"/>
              <a:t> Çevre Okulu ?</a:t>
            </a:r>
          </a:p>
          <a:p>
            <a:r>
              <a:rPr lang="tr-TR" dirty="0" smtClean="0"/>
              <a:t>Okul </a:t>
            </a:r>
            <a:r>
              <a:rPr lang="tr-TR" dirty="0" err="1" smtClean="0"/>
              <a:t>ortaklıkları?AB</a:t>
            </a:r>
            <a:r>
              <a:rPr lang="tr-TR" dirty="0" smtClean="0"/>
              <a:t> -Hareketliliği/Dolaşımları !</a:t>
            </a:r>
          </a:p>
          <a:p>
            <a:r>
              <a:rPr lang="tr-TR" dirty="0" smtClean="0"/>
              <a:t>Azalan öğrenci sayısı</a:t>
            </a:r>
          </a:p>
          <a:p>
            <a:r>
              <a:rPr lang="tr-TR" dirty="0" smtClean="0"/>
              <a:t>(2112 </a:t>
            </a:r>
            <a:r>
              <a:rPr lang="tr-TR" dirty="0" err="1"/>
              <a:t>ö</a:t>
            </a:r>
            <a:r>
              <a:rPr lang="tr-TR" dirty="0" err="1" smtClean="0"/>
              <a:t>ğr</a:t>
            </a:r>
            <a:r>
              <a:rPr lang="tr-TR" dirty="0" smtClean="0"/>
              <a:t>. Kas. 2014</a:t>
            </a:r>
          </a:p>
          <a:p>
            <a:r>
              <a:rPr lang="tr-TR" dirty="0" smtClean="0"/>
              <a:t>1700 öğr.(?) 2020 yılında </a:t>
            </a:r>
          </a:p>
          <a:p>
            <a:pPr marL="0" indent="0">
              <a:buNone/>
            </a:pPr>
            <a:r>
              <a:rPr lang="tr-TR" dirty="0" smtClean="0"/>
              <a:t>     Okul gelişim değerlendirmesine göre)</a:t>
            </a:r>
          </a:p>
          <a:p>
            <a:pPr>
              <a:buFontTx/>
              <a:buChar char="-"/>
            </a:pPr>
            <a:r>
              <a:rPr lang="tr-TR" dirty="0" smtClean="0"/>
              <a:t>Geleceğe yönelik eğitim arzına ilişkin oylama </a:t>
            </a:r>
            <a:r>
              <a:rPr lang="tr-TR" dirty="0" err="1" smtClean="0"/>
              <a:t>Örn</a:t>
            </a:r>
            <a:r>
              <a:rPr lang="tr-TR" dirty="0" smtClean="0"/>
              <a:t>. Yatılı  bir eğitim (blok eğitim) </a:t>
            </a:r>
            <a:r>
              <a:rPr lang="tr-TR" dirty="0" err="1" smtClean="0"/>
              <a:t>v.b</a:t>
            </a:r>
            <a:r>
              <a:rPr lang="tr-TR" dirty="0" smtClean="0"/>
              <a:t>. Bölgeler üstü eğitim için gerekli mi – </a:t>
            </a:r>
            <a:r>
              <a:rPr lang="tr-TR" dirty="0" err="1" smtClean="0"/>
              <a:t>örn:Bankacı</a:t>
            </a:r>
            <a:r>
              <a:rPr lang="tr-TR" dirty="0" smtClean="0"/>
              <a:t> </a:t>
            </a:r>
          </a:p>
          <a:p>
            <a:pPr>
              <a:buFontTx/>
              <a:buChar char="-"/>
            </a:pPr>
            <a:r>
              <a:rPr lang="tr-TR" dirty="0" smtClean="0"/>
              <a:t>…Diğer fikirlere açığız ! </a:t>
            </a:r>
            <a:endParaRPr lang="tr-TR" dirty="0"/>
          </a:p>
        </p:txBody>
      </p:sp>
    </p:spTree>
    <p:extLst>
      <p:ext uri="{BB962C8B-B14F-4D97-AF65-F5344CB8AC3E}">
        <p14:creationId xmlns="" xmlns:p14="http://schemas.microsoft.com/office/powerpoint/2010/main" val="127879582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1405</TotalTime>
  <Words>3033</Words>
  <Application>Microsoft Office PowerPoint</Application>
  <PresentationFormat>On-screen Show (4:3)</PresentationFormat>
  <Paragraphs>491</Paragraphs>
  <Slides>49</Slides>
  <Notes>3</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Ofis Teması</vt:lpstr>
      <vt:lpstr>BLBS:Almanya Meslek Okulları Öğretmenleri Federal Birliği</vt:lpstr>
      <vt:lpstr>1.BLBS’nin Tanıtımı </vt:lpstr>
      <vt:lpstr>BLBS ’in Federal Yönetim Kurulu  </vt:lpstr>
      <vt:lpstr>BLBS’in Anlamı :</vt:lpstr>
      <vt:lpstr>4 yılda bir gerçekleştirilen ‘‘ Alman Meslek Okulları Günü’’ nün program özelliği bulunmaktadır. Bunların sonuncusu ‘’24.Alman Meslek Okulları Günü’’ 2013 de Şansölye’nin himayesinde Potsdam’da gerçekleştirildi.</vt:lpstr>
      <vt:lpstr>Eğitim fuarında tanıtımından resimler</vt:lpstr>
      <vt:lpstr>Eğitim fuarında tanıtımından resimler</vt:lpstr>
      <vt:lpstr>Öğrenci sayısı(1391 yarı zamanlı-part time/670 tam zamanlı) (2.112)20161 öğrenciye orta okuldan lise bitirmeye kadar eğitim veriyoruz.</vt:lpstr>
      <vt:lpstr>OKUL PROFİLİ?</vt:lpstr>
      <vt:lpstr>Geleceğimizi birlikte  şekillendirelim !</vt:lpstr>
      <vt:lpstr>Giriş Meslek eğitim okulları I Uelzen 1832’de kuruldu ve bu okullar avrupada engelsiz bir çevre okuludurlar. ‘‘Geleceği birlikte şekillendirelim’’ sloganına sadık.Organizasyon şekli olarak kendimizi bölgesel  mükemmeliyet  merkezine  ve okul yaşamımızda da  Alman</vt:lpstr>
      <vt:lpstr>Rehber İlkelerle Rehber Modelimiz</vt:lpstr>
      <vt:lpstr>Personel Yapısı</vt:lpstr>
      <vt:lpstr>Maliyetler-PMV 93kişi,85,96 pozisyon)</vt:lpstr>
      <vt:lpstr>Personel</vt:lpstr>
      <vt:lpstr>Personel Bütçesi</vt:lpstr>
      <vt:lpstr>Belediye Bütçesi</vt:lpstr>
      <vt:lpstr>2014 mali yılı belediye bütçesinin artırılması için müracaatlar</vt:lpstr>
      <vt:lpstr>2014 mali yılı belediye bütçesinin artırılması için müracaatlar (II.Bölüm)</vt:lpstr>
      <vt:lpstr>Slide 20</vt:lpstr>
      <vt:lpstr>Görev ve sorumluluklar  BBS I Uelzen’in faaliyet  ve organizasyon planını belirlemektedir.</vt:lpstr>
      <vt:lpstr> BBS I Uelzen Pozisyon Tanımı    12.02.15 tarihli </vt:lpstr>
      <vt:lpstr>2.BBS I Uelzen Yönetimi -Yönetim kurulu ve okul kurulu idaresi, ilaveten kararların hazırlanması ve uygulanması</vt:lpstr>
      <vt:lpstr>4.Personel yönetimi ve geliştirilmesi çerçevesindeki  görevler</vt:lpstr>
      <vt:lpstr>6.Kamuoyu İle Bağlantılar -Okul dışı uzman  organlara katılım ve şekillendirme,  bilgilerin gözden       geçirilmesi -Kamuoyuna yakın olabilecek medyanın güncelleştirilmesi </vt:lpstr>
      <vt:lpstr>Tüm görev ve sorumluluklar faaliyet- </vt:lpstr>
      <vt:lpstr>Örnek:Paragraf 20 Bölüm Takımlarının Görevleri</vt:lpstr>
      <vt:lpstr>-Uzun vadeli temsiliyetlerde katkıda bulunuyorlar. -Genel kurulun pedagojik kurallarına göre hareket etmektedirler </vt:lpstr>
      <vt:lpstr>Sürece  yönelik kaliteli olabilme profili -kalite alanları ve esas görevler-</vt:lpstr>
      <vt:lpstr>Kalite Yönetimi ve Kalite Güvencesi</vt:lpstr>
      <vt:lpstr>ÖZEL REHBER KONULARIMIZ:</vt:lpstr>
      <vt:lpstr>CO2 Dostu ve sağlığı teşvik edici hareket</vt:lpstr>
      <vt:lpstr>   ’BESLENME- ÇALIŞMA- HARETKET ETME-                                     DİNLENME’’ </vt:lpstr>
      <vt:lpstr>resim</vt:lpstr>
      <vt:lpstr>BESLENME- ÇALIŞMA- HARETKET ETME-                                     DİNLENME</vt:lpstr>
      <vt:lpstr>resim</vt:lpstr>
      <vt:lpstr>Ör:Wismar(Baltık Denizi kıyısında)</vt:lpstr>
      <vt:lpstr>Zorluklar 2015</vt:lpstr>
      <vt:lpstr>Zorluklar (2)</vt:lpstr>
      <vt:lpstr>Zorluklar (3)</vt:lpstr>
      <vt:lpstr>Sponsorluk veya İşbirliği Anlaşmaları</vt:lpstr>
      <vt:lpstr>Okul Ortaklığı</vt:lpstr>
      <vt:lpstr>resim</vt:lpstr>
      <vt:lpstr>Resim </vt:lpstr>
      <vt:lpstr>Örnek LBS 2 Salzburg: Kasaphane</vt:lpstr>
      <vt:lpstr>Fırın</vt:lpstr>
      <vt:lpstr>  BBS  I Uelzen’i şimdi  modern ve geleceğe - yönelik  olarak  gösterildi? </vt:lpstr>
      <vt:lpstr>BBS  I Uelzen’i şimdi  modern ve geleceğe -yönelik  olarak  gösterildi?</vt:lpstr>
      <vt:lpstr>  İlginiz için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BLBS:Almanya Meslek Okulları Öğretmenleri Federal Birliği</dc:title>
  <dc:creator>user</dc:creator>
  <cp:lastModifiedBy>şerife</cp:lastModifiedBy>
  <cp:revision>187</cp:revision>
  <cp:lastPrinted>2015-03-13T11:20:05Z</cp:lastPrinted>
  <dcterms:created xsi:type="dcterms:W3CDTF">2015-03-08T15:01:32Z</dcterms:created>
  <dcterms:modified xsi:type="dcterms:W3CDTF">2015-03-13T13:58:14Z</dcterms:modified>
</cp:coreProperties>
</file>