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4" r:id="rId4"/>
  </p:sldMasterIdLst>
  <p:notesMasterIdLst>
    <p:notesMasterId r:id="rId22"/>
  </p:notesMasterIdLst>
  <p:handoutMasterIdLst>
    <p:handoutMasterId r:id="rId23"/>
  </p:handoutMasterIdLst>
  <p:sldIdLst>
    <p:sldId id="483" r:id="rId5"/>
    <p:sldId id="489" r:id="rId6"/>
    <p:sldId id="490" r:id="rId7"/>
    <p:sldId id="484" r:id="rId8"/>
    <p:sldId id="496" r:id="rId9"/>
    <p:sldId id="497" r:id="rId10"/>
    <p:sldId id="499" r:id="rId11"/>
    <p:sldId id="488" r:id="rId12"/>
    <p:sldId id="500" r:id="rId13"/>
    <p:sldId id="491" r:id="rId14"/>
    <p:sldId id="485" r:id="rId15"/>
    <p:sldId id="495" r:id="rId16"/>
    <p:sldId id="492" r:id="rId17"/>
    <p:sldId id="493" r:id="rId18"/>
    <p:sldId id="486" r:id="rId19"/>
    <p:sldId id="494" r:id="rId20"/>
    <p:sldId id="481" r:id="rId21"/>
  </p:sldIdLst>
  <p:sldSz cx="9144000" cy="6858000" type="screen4x3"/>
  <p:notesSz cx="6735763" cy="98663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A0E0"/>
    <a:srgbClr val="00239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64" autoAdjust="0"/>
    <p:restoredTop sz="84293" autoAdjust="0"/>
  </p:normalViewPr>
  <p:slideViewPr>
    <p:cSldViewPr snapToGrid="0" showGuides="1">
      <p:cViewPr varScale="1">
        <p:scale>
          <a:sx n="61" d="100"/>
          <a:sy n="61" d="100"/>
        </p:scale>
        <p:origin x="-1770" y="-84"/>
      </p:cViewPr>
      <p:guideLst>
        <p:guide orient="horz" pos="2160"/>
        <p:guide pos="272"/>
      </p:guideLst>
    </p:cSldViewPr>
  </p:slideViewPr>
  <p:notesTextViewPr>
    <p:cViewPr>
      <p:scale>
        <a:sx n="1" d="1"/>
        <a:sy n="1" d="1"/>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3396D9-49FB-431F-AA6F-81268ABD3AF5}" type="doc">
      <dgm:prSet loTypeId="urn:microsoft.com/office/officeart/2005/8/layout/cycle8" loCatId="cycle" qsTypeId="urn:microsoft.com/office/officeart/2005/8/quickstyle/simple1" qsCatId="simple" csTypeId="urn:microsoft.com/office/officeart/2005/8/colors/accent1_2" csCatId="accent1" phldr="1"/>
      <dgm:spPr/>
    </dgm:pt>
    <dgm:pt modelId="{5E65AD32-DDBD-44AD-891F-C3C6393DA050}">
      <dgm:prSet phldrT="[Teksti]"/>
      <dgm:spPr/>
      <dgm:t>
        <a:bodyPr/>
        <a:lstStyle/>
        <a:p>
          <a:r>
            <a:rPr lang="fi-FI" dirty="0" err="1"/>
            <a:t>Education</a:t>
          </a:r>
          <a:endParaRPr lang="fi-FI" dirty="0"/>
        </a:p>
        <a:p>
          <a:r>
            <a:rPr lang="fi-FI" dirty="0"/>
            <a:t>-&gt; </a:t>
          </a:r>
          <a:r>
            <a:rPr lang="fi-FI" dirty="0" err="1"/>
            <a:t>diploma</a:t>
          </a:r>
          <a:r>
            <a:rPr lang="fi-FI" dirty="0"/>
            <a:t>,</a:t>
          </a:r>
        </a:p>
        <a:p>
          <a:r>
            <a:rPr lang="fi-FI" dirty="0" err="1"/>
            <a:t>sertificate</a:t>
          </a:r>
          <a:endParaRPr lang="fi-FI" dirty="0"/>
        </a:p>
      </dgm:t>
    </dgm:pt>
    <dgm:pt modelId="{D0213046-DD9E-4B7C-8F93-3ADF75B9F1F3}" type="parTrans" cxnId="{DEE1D426-C3EC-4FC1-AA43-3B54A353711C}">
      <dgm:prSet/>
      <dgm:spPr/>
      <dgm:t>
        <a:bodyPr/>
        <a:lstStyle/>
        <a:p>
          <a:endParaRPr lang="fi-FI"/>
        </a:p>
      </dgm:t>
    </dgm:pt>
    <dgm:pt modelId="{1681FA28-55B6-45C5-9898-375FEA4F5ED2}" type="sibTrans" cxnId="{DEE1D426-C3EC-4FC1-AA43-3B54A353711C}">
      <dgm:prSet/>
      <dgm:spPr/>
      <dgm:t>
        <a:bodyPr/>
        <a:lstStyle/>
        <a:p>
          <a:endParaRPr lang="fi-FI"/>
        </a:p>
      </dgm:t>
    </dgm:pt>
    <dgm:pt modelId="{BB678C7F-6F36-4A84-8989-84E068C2A258}">
      <dgm:prSet phldrT="[Teksti]"/>
      <dgm:spPr/>
      <dgm:t>
        <a:bodyPr/>
        <a:lstStyle/>
        <a:p>
          <a:r>
            <a:rPr lang="fi-FI" dirty="0" err="1"/>
            <a:t>Prior</a:t>
          </a:r>
          <a:r>
            <a:rPr lang="fi-FI" dirty="0"/>
            <a:t> </a:t>
          </a:r>
          <a:r>
            <a:rPr lang="fi-FI" dirty="0" err="1"/>
            <a:t>work</a:t>
          </a:r>
          <a:r>
            <a:rPr lang="fi-FI" dirty="0"/>
            <a:t> </a:t>
          </a:r>
          <a:r>
            <a:rPr lang="fi-FI" dirty="0" err="1"/>
            <a:t>experience</a:t>
          </a:r>
          <a:endParaRPr lang="fi-FI" dirty="0"/>
        </a:p>
      </dgm:t>
    </dgm:pt>
    <dgm:pt modelId="{B5061B6F-9236-4CF0-9F58-8910DB7D8686}" type="parTrans" cxnId="{7A9B17CA-168B-47CA-AEC9-5931CE3DF255}">
      <dgm:prSet/>
      <dgm:spPr/>
      <dgm:t>
        <a:bodyPr/>
        <a:lstStyle/>
        <a:p>
          <a:endParaRPr lang="fi-FI"/>
        </a:p>
      </dgm:t>
    </dgm:pt>
    <dgm:pt modelId="{E7851802-0E3A-4D0D-B2C8-B795C24214C6}" type="sibTrans" cxnId="{7A9B17CA-168B-47CA-AEC9-5931CE3DF255}">
      <dgm:prSet/>
      <dgm:spPr/>
      <dgm:t>
        <a:bodyPr/>
        <a:lstStyle/>
        <a:p>
          <a:endParaRPr lang="fi-FI"/>
        </a:p>
      </dgm:t>
    </dgm:pt>
    <dgm:pt modelId="{0607865B-7397-47BA-834B-E637688E3682}">
      <dgm:prSet phldrT="[Teksti]"/>
      <dgm:spPr/>
      <dgm:t>
        <a:bodyPr/>
        <a:lstStyle/>
        <a:p>
          <a:r>
            <a:rPr lang="fi-FI" dirty="0"/>
            <a:t>Language </a:t>
          </a:r>
          <a:r>
            <a:rPr lang="fi-FI" dirty="0" err="1"/>
            <a:t>skills</a:t>
          </a:r>
          <a:r>
            <a:rPr lang="fi-FI" dirty="0"/>
            <a:t> </a:t>
          </a:r>
        </a:p>
      </dgm:t>
    </dgm:pt>
    <dgm:pt modelId="{978328F0-53C1-4ACB-811B-B27BBCC918ED}" type="parTrans" cxnId="{9981A3D1-FD74-4FAA-9CAF-D5E113915EFA}">
      <dgm:prSet/>
      <dgm:spPr/>
      <dgm:t>
        <a:bodyPr/>
        <a:lstStyle/>
        <a:p>
          <a:endParaRPr lang="fi-FI"/>
        </a:p>
      </dgm:t>
    </dgm:pt>
    <dgm:pt modelId="{89015E8F-3103-4920-8055-5A5EF9D595A2}" type="sibTrans" cxnId="{9981A3D1-FD74-4FAA-9CAF-D5E113915EFA}">
      <dgm:prSet/>
      <dgm:spPr/>
      <dgm:t>
        <a:bodyPr/>
        <a:lstStyle/>
        <a:p>
          <a:endParaRPr lang="fi-FI"/>
        </a:p>
      </dgm:t>
    </dgm:pt>
    <dgm:pt modelId="{AC308221-D322-4DFD-BCFB-D83043E06246}" type="pres">
      <dgm:prSet presAssocID="{873396D9-49FB-431F-AA6F-81268ABD3AF5}" presName="compositeShape" presStyleCnt="0">
        <dgm:presLayoutVars>
          <dgm:chMax val="7"/>
          <dgm:dir/>
          <dgm:resizeHandles val="exact"/>
        </dgm:presLayoutVars>
      </dgm:prSet>
      <dgm:spPr/>
    </dgm:pt>
    <dgm:pt modelId="{F75B3495-8AF5-4014-A228-ABAC3F2452C8}" type="pres">
      <dgm:prSet presAssocID="{873396D9-49FB-431F-AA6F-81268ABD3AF5}" presName="wedge1" presStyleLbl="node1" presStyleIdx="0" presStyleCnt="3"/>
      <dgm:spPr/>
      <dgm:t>
        <a:bodyPr/>
        <a:lstStyle/>
        <a:p>
          <a:endParaRPr lang="tr-TR"/>
        </a:p>
      </dgm:t>
    </dgm:pt>
    <dgm:pt modelId="{B520C94D-7711-4FB9-AD32-DA3DEEA6005E}" type="pres">
      <dgm:prSet presAssocID="{873396D9-49FB-431F-AA6F-81268ABD3AF5}" presName="dummy1a" presStyleCnt="0"/>
      <dgm:spPr/>
    </dgm:pt>
    <dgm:pt modelId="{8D6D8DF5-0BB1-4171-BC02-A8AB53810C20}" type="pres">
      <dgm:prSet presAssocID="{873396D9-49FB-431F-AA6F-81268ABD3AF5}" presName="dummy1b" presStyleCnt="0"/>
      <dgm:spPr/>
    </dgm:pt>
    <dgm:pt modelId="{E78CDE9C-2C94-4381-9F7D-59055711AD50}" type="pres">
      <dgm:prSet presAssocID="{873396D9-49FB-431F-AA6F-81268ABD3AF5}" presName="wedge1Tx" presStyleLbl="node1" presStyleIdx="0" presStyleCnt="3">
        <dgm:presLayoutVars>
          <dgm:chMax val="0"/>
          <dgm:chPref val="0"/>
          <dgm:bulletEnabled val="1"/>
        </dgm:presLayoutVars>
      </dgm:prSet>
      <dgm:spPr/>
      <dgm:t>
        <a:bodyPr/>
        <a:lstStyle/>
        <a:p>
          <a:endParaRPr lang="tr-TR"/>
        </a:p>
      </dgm:t>
    </dgm:pt>
    <dgm:pt modelId="{D72C3765-2FF8-4E31-92A1-F02350290688}" type="pres">
      <dgm:prSet presAssocID="{873396D9-49FB-431F-AA6F-81268ABD3AF5}" presName="wedge2" presStyleLbl="node1" presStyleIdx="1" presStyleCnt="3"/>
      <dgm:spPr/>
      <dgm:t>
        <a:bodyPr/>
        <a:lstStyle/>
        <a:p>
          <a:endParaRPr lang="tr-TR"/>
        </a:p>
      </dgm:t>
    </dgm:pt>
    <dgm:pt modelId="{DE512B22-2EC1-47A8-BC78-D39380519460}" type="pres">
      <dgm:prSet presAssocID="{873396D9-49FB-431F-AA6F-81268ABD3AF5}" presName="dummy2a" presStyleCnt="0"/>
      <dgm:spPr/>
    </dgm:pt>
    <dgm:pt modelId="{EEA95690-2E45-4E8D-9D9B-B002E78E5269}" type="pres">
      <dgm:prSet presAssocID="{873396D9-49FB-431F-AA6F-81268ABD3AF5}" presName="dummy2b" presStyleCnt="0"/>
      <dgm:spPr/>
    </dgm:pt>
    <dgm:pt modelId="{9B797F20-D7AA-4880-A558-58E2B5725141}" type="pres">
      <dgm:prSet presAssocID="{873396D9-49FB-431F-AA6F-81268ABD3AF5}" presName="wedge2Tx" presStyleLbl="node1" presStyleIdx="1" presStyleCnt="3">
        <dgm:presLayoutVars>
          <dgm:chMax val="0"/>
          <dgm:chPref val="0"/>
          <dgm:bulletEnabled val="1"/>
        </dgm:presLayoutVars>
      </dgm:prSet>
      <dgm:spPr/>
      <dgm:t>
        <a:bodyPr/>
        <a:lstStyle/>
        <a:p>
          <a:endParaRPr lang="tr-TR"/>
        </a:p>
      </dgm:t>
    </dgm:pt>
    <dgm:pt modelId="{939970FD-4F25-4565-AA6D-E94D355BFBA7}" type="pres">
      <dgm:prSet presAssocID="{873396D9-49FB-431F-AA6F-81268ABD3AF5}" presName="wedge3" presStyleLbl="node1" presStyleIdx="2" presStyleCnt="3"/>
      <dgm:spPr/>
      <dgm:t>
        <a:bodyPr/>
        <a:lstStyle/>
        <a:p>
          <a:endParaRPr lang="tr-TR"/>
        </a:p>
      </dgm:t>
    </dgm:pt>
    <dgm:pt modelId="{EF8C9F0F-17D6-431F-8434-2EF9345632DC}" type="pres">
      <dgm:prSet presAssocID="{873396D9-49FB-431F-AA6F-81268ABD3AF5}" presName="dummy3a" presStyleCnt="0"/>
      <dgm:spPr/>
    </dgm:pt>
    <dgm:pt modelId="{5E5E1519-8BBA-48A5-ACFC-4C48D440983F}" type="pres">
      <dgm:prSet presAssocID="{873396D9-49FB-431F-AA6F-81268ABD3AF5}" presName="dummy3b" presStyleCnt="0"/>
      <dgm:spPr/>
    </dgm:pt>
    <dgm:pt modelId="{063CEE7E-D3CC-473F-93D9-378B4FA92DB3}" type="pres">
      <dgm:prSet presAssocID="{873396D9-49FB-431F-AA6F-81268ABD3AF5}" presName="wedge3Tx" presStyleLbl="node1" presStyleIdx="2" presStyleCnt="3">
        <dgm:presLayoutVars>
          <dgm:chMax val="0"/>
          <dgm:chPref val="0"/>
          <dgm:bulletEnabled val="1"/>
        </dgm:presLayoutVars>
      </dgm:prSet>
      <dgm:spPr/>
      <dgm:t>
        <a:bodyPr/>
        <a:lstStyle/>
        <a:p>
          <a:endParaRPr lang="tr-TR"/>
        </a:p>
      </dgm:t>
    </dgm:pt>
    <dgm:pt modelId="{7C725715-9C23-48A7-A03A-DED535D498C5}" type="pres">
      <dgm:prSet presAssocID="{1681FA28-55B6-45C5-9898-375FEA4F5ED2}" presName="arrowWedge1" presStyleLbl="fgSibTrans2D1" presStyleIdx="0" presStyleCnt="3"/>
      <dgm:spPr/>
    </dgm:pt>
    <dgm:pt modelId="{58455A9D-BE29-42CC-8CC4-6CBDB182149E}" type="pres">
      <dgm:prSet presAssocID="{E7851802-0E3A-4D0D-B2C8-B795C24214C6}" presName="arrowWedge2" presStyleLbl="fgSibTrans2D1" presStyleIdx="1" presStyleCnt="3"/>
      <dgm:spPr/>
    </dgm:pt>
    <dgm:pt modelId="{CD0D50AD-D7E2-4C62-BB2E-BD96C24B4F3A}" type="pres">
      <dgm:prSet presAssocID="{89015E8F-3103-4920-8055-5A5EF9D595A2}" presName="arrowWedge3" presStyleLbl="fgSibTrans2D1" presStyleIdx="2" presStyleCnt="3"/>
      <dgm:spPr/>
    </dgm:pt>
  </dgm:ptLst>
  <dgm:cxnLst>
    <dgm:cxn modelId="{031C86FF-4B0F-4188-9AE7-AC55D8128DA3}" type="presOf" srcId="{5E65AD32-DDBD-44AD-891F-C3C6393DA050}" destId="{F75B3495-8AF5-4014-A228-ABAC3F2452C8}" srcOrd="0" destOrd="0" presId="urn:microsoft.com/office/officeart/2005/8/layout/cycle8"/>
    <dgm:cxn modelId="{F8AE45FC-AB07-4A88-8AC9-F466AF01F443}" type="presOf" srcId="{0607865B-7397-47BA-834B-E637688E3682}" destId="{063CEE7E-D3CC-473F-93D9-378B4FA92DB3}" srcOrd="1" destOrd="0" presId="urn:microsoft.com/office/officeart/2005/8/layout/cycle8"/>
    <dgm:cxn modelId="{EF5CC4E8-1B1A-439C-92F0-23A9B58BB85F}" type="presOf" srcId="{5E65AD32-DDBD-44AD-891F-C3C6393DA050}" destId="{E78CDE9C-2C94-4381-9F7D-59055711AD50}" srcOrd="1" destOrd="0" presId="urn:microsoft.com/office/officeart/2005/8/layout/cycle8"/>
    <dgm:cxn modelId="{E322E14C-EBEA-410E-B757-07D4865BC4C3}" type="presOf" srcId="{BB678C7F-6F36-4A84-8989-84E068C2A258}" destId="{9B797F20-D7AA-4880-A558-58E2B5725141}" srcOrd="1" destOrd="0" presId="urn:microsoft.com/office/officeart/2005/8/layout/cycle8"/>
    <dgm:cxn modelId="{9981A3D1-FD74-4FAA-9CAF-D5E113915EFA}" srcId="{873396D9-49FB-431F-AA6F-81268ABD3AF5}" destId="{0607865B-7397-47BA-834B-E637688E3682}" srcOrd="2" destOrd="0" parTransId="{978328F0-53C1-4ACB-811B-B27BBCC918ED}" sibTransId="{89015E8F-3103-4920-8055-5A5EF9D595A2}"/>
    <dgm:cxn modelId="{7F4C435C-7E1E-4589-A2AE-A26E48E8C1B3}" type="presOf" srcId="{BB678C7F-6F36-4A84-8989-84E068C2A258}" destId="{D72C3765-2FF8-4E31-92A1-F02350290688}" srcOrd="0" destOrd="0" presId="urn:microsoft.com/office/officeart/2005/8/layout/cycle8"/>
    <dgm:cxn modelId="{1D88E1FC-994A-46E2-ABDF-9BB4F87B16A1}" type="presOf" srcId="{0607865B-7397-47BA-834B-E637688E3682}" destId="{939970FD-4F25-4565-AA6D-E94D355BFBA7}" srcOrd="0" destOrd="0" presId="urn:microsoft.com/office/officeart/2005/8/layout/cycle8"/>
    <dgm:cxn modelId="{7A9B17CA-168B-47CA-AEC9-5931CE3DF255}" srcId="{873396D9-49FB-431F-AA6F-81268ABD3AF5}" destId="{BB678C7F-6F36-4A84-8989-84E068C2A258}" srcOrd="1" destOrd="0" parTransId="{B5061B6F-9236-4CF0-9F58-8910DB7D8686}" sibTransId="{E7851802-0E3A-4D0D-B2C8-B795C24214C6}"/>
    <dgm:cxn modelId="{68813C69-BEE6-4CDA-A69B-3E9A4EE9B7E3}" type="presOf" srcId="{873396D9-49FB-431F-AA6F-81268ABD3AF5}" destId="{AC308221-D322-4DFD-BCFB-D83043E06246}" srcOrd="0" destOrd="0" presId="urn:microsoft.com/office/officeart/2005/8/layout/cycle8"/>
    <dgm:cxn modelId="{DEE1D426-C3EC-4FC1-AA43-3B54A353711C}" srcId="{873396D9-49FB-431F-AA6F-81268ABD3AF5}" destId="{5E65AD32-DDBD-44AD-891F-C3C6393DA050}" srcOrd="0" destOrd="0" parTransId="{D0213046-DD9E-4B7C-8F93-3ADF75B9F1F3}" sibTransId="{1681FA28-55B6-45C5-9898-375FEA4F5ED2}"/>
    <dgm:cxn modelId="{694D8569-6E3B-44C6-AACB-5AECB6000DCA}" type="presParOf" srcId="{AC308221-D322-4DFD-BCFB-D83043E06246}" destId="{F75B3495-8AF5-4014-A228-ABAC3F2452C8}" srcOrd="0" destOrd="0" presId="urn:microsoft.com/office/officeart/2005/8/layout/cycle8"/>
    <dgm:cxn modelId="{01426C69-266B-4E7D-984F-9A3734D03726}" type="presParOf" srcId="{AC308221-D322-4DFD-BCFB-D83043E06246}" destId="{B520C94D-7711-4FB9-AD32-DA3DEEA6005E}" srcOrd="1" destOrd="0" presId="urn:microsoft.com/office/officeart/2005/8/layout/cycle8"/>
    <dgm:cxn modelId="{2795A4EE-D8ED-4142-B689-60B4E8A1389A}" type="presParOf" srcId="{AC308221-D322-4DFD-BCFB-D83043E06246}" destId="{8D6D8DF5-0BB1-4171-BC02-A8AB53810C20}" srcOrd="2" destOrd="0" presId="urn:microsoft.com/office/officeart/2005/8/layout/cycle8"/>
    <dgm:cxn modelId="{073BAF6A-305E-4976-A937-4F57D1411DEB}" type="presParOf" srcId="{AC308221-D322-4DFD-BCFB-D83043E06246}" destId="{E78CDE9C-2C94-4381-9F7D-59055711AD50}" srcOrd="3" destOrd="0" presId="urn:microsoft.com/office/officeart/2005/8/layout/cycle8"/>
    <dgm:cxn modelId="{9725547D-5354-4430-99A0-128C665CE6AF}" type="presParOf" srcId="{AC308221-D322-4DFD-BCFB-D83043E06246}" destId="{D72C3765-2FF8-4E31-92A1-F02350290688}" srcOrd="4" destOrd="0" presId="urn:microsoft.com/office/officeart/2005/8/layout/cycle8"/>
    <dgm:cxn modelId="{EA639E87-7A20-4667-8942-516A5F08A80F}" type="presParOf" srcId="{AC308221-D322-4DFD-BCFB-D83043E06246}" destId="{DE512B22-2EC1-47A8-BC78-D39380519460}" srcOrd="5" destOrd="0" presId="urn:microsoft.com/office/officeart/2005/8/layout/cycle8"/>
    <dgm:cxn modelId="{D8B5873C-494E-4070-87C9-831BA5C55CEE}" type="presParOf" srcId="{AC308221-D322-4DFD-BCFB-D83043E06246}" destId="{EEA95690-2E45-4E8D-9D9B-B002E78E5269}" srcOrd="6" destOrd="0" presId="urn:microsoft.com/office/officeart/2005/8/layout/cycle8"/>
    <dgm:cxn modelId="{AC9C8949-11AE-48A3-8298-718F562750C1}" type="presParOf" srcId="{AC308221-D322-4DFD-BCFB-D83043E06246}" destId="{9B797F20-D7AA-4880-A558-58E2B5725141}" srcOrd="7" destOrd="0" presId="urn:microsoft.com/office/officeart/2005/8/layout/cycle8"/>
    <dgm:cxn modelId="{7E5C8FA4-8793-4F65-821F-9B48E4179FE4}" type="presParOf" srcId="{AC308221-D322-4DFD-BCFB-D83043E06246}" destId="{939970FD-4F25-4565-AA6D-E94D355BFBA7}" srcOrd="8" destOrd="0" presId="urn:microsoft.com/office/officeart/2005/8/layout/cycle8"/>
    <dgm:cxn modelId="{0FFD1DE5-5029-415C-BA0E-7C261D8900FC}" type="presParOf" srcId="{AC308221-D322-4DFD-BCFB-D83043E06246}" destId="{EF8C9F0F-17D6-431F-8434-2EF9345632DC}" srcOrd="9" destOrd="0" presId="urn:microsoft.com/office/officeart/2005/8/layout/cycle8"/>
    <dgm:cxn modelId="{C825FE76-D694-4336-9DA5-6892506C4CA2}" type="presParOf" srcId="{AC308221-D322-4DFD-BCFB-D83043E06246}" destId="{5E5E1519-8BBA-48A5-ACFC-4C48D440983F}" srcOrd="10" destOrd="0" presId="urn:microsoft.com/office/officeart/2005/8/layout/cycle8"/>
    <dgm:cxn modelId="{2DBC2572-6629-407F-BC3A-0D32EE655889}" type="presParOf" srcId="{AC308221-D322-4DFD-BCFB-D83043E06246}" destId="{063CEE7E-D3CC-473F-93D9-378B4FA92DB3}" srcOrd="11" destOrd="0" presId="urn:microsoft.com/office/officeart/2005/8/layout/cycle8"/>
    <dgm:cxn modelId="{F3BC505E-8144-4DF9-8AF9-E20649A1C0F8}" type="presParOf" srcId="{AC308221-D322-4DFD-BCFB-D83043E06246}" destId="{7C725715-9C23-48A7-A03A-DED535D498C5}" srcOrd="12" destOrd="0" presId="urn:microsoft.com/office/officeart/2005/8/layout/cycle8"/>
    <dgm:cxn modelId="{D0AD6184-1F69-4E7C-8780-816F1EE7C218}" type="presParOf" srcId="{AC308221-D322-4DFD-BCFB-D83043E06246}" destId="{58455A9D-BE29-42CC-8CC4-6CBDB182149E}" srcOrd="13" destOrd="0" presId="urn:microsoft.com/office/officeart/2005/8/layout/cycle8"/>
    <dgm:cxn modelId="{9C12C979-5A59-4643-8622-B642A7DBF2D1}" type="presParOf" srcId="{AC308221-D322-4DFD-BCFB-D83043E06246}" destId="{CD0D50AD-D7E2-4C62-BB2E-BD96C24B4F3A}" srcOrd="14"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5B3495-8AF5-4014-A228-ABAC3F2452C8}">
      <dsp:nvSpPr>
        <dsp:cNvPr id="0" name=""/>
        <dsp:cNvSpPr/>
      </dsp:nvSpPr>
      <dsp:spPr>
        <a:xfrm>
          <a:off x="1411427" y="264159"/>
          <a:ext cx="3413760" cy="3413760"/>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i-FI" sz="1800" kern="1200" dirty="0" err="1"/>
            <a:t>Education</a:t>
          </a:r>
          <a:endParaRPr lang="fi-FI" sz="1800" kern="1200" dirty="0"/>
        </a:p>
        <a:p>
          <a:pPr lvl="0" algn="ctr" defTabSz="800100">
            <a:lnSpc>
              <a:spcPct val="90000"/>
            </a:lnSpc>
            <a:spcBef>
              <a:spcPct val="0"/>
            </a:spcBef>
            <a:spcAft>
              <a:spcPct val="35000"/>
            </a:spcAft>
          </a:pPr>
          <a:r>
            <a:rPr lang="fi-FI" sz="1800" kern="1200" dirty="0"/>
            <a:t>-&gt; </a:t>
          </a:r>
          <a:r>
            <a:rPr lang="fi-FI" sz="1800" kern="1200" dirty="0" err="1"/>
            <a:t>diploma</a:t>
          </a:r>
          <a:r>
            <a:rPr lang="fi-FI" sz="1800" kern="1200" dirty="0"/>
            <a:t>,</a:t>
          </a:r>
        </a:p>
        <a:p>
          <a:pPr lvl="0" algn="ctr" defTabSz="800100">
            <a:lnSpc>
              <a:spcPct val="90000"/>
            </a:lnSpc>
            <a:spcBef>
              <a:spcPct val="0"/>
            </a:spcBef>
            <a:spcAft>
              <a:spcPct val="35000"/>
            </a:spcAft>
          </a:pPr>
          <a:r>
            <a:rPr lang="fi-FI" sz="1800" kern="1200" dirty="0" err="1"/>
            <a:t>sertificate</a:t>
          </a:r>
          <a:endParaRPr lang="fi-FI" sz="1800" kern="1200" dirty="0"/>
        </a:p>
      </dsp:txBody>
      <dsp:txXfrm>
        <a:off x="3210560" y="987551"/>
        <a:ext cx="1219200" cy="1016000"/>
      </dsp:txXfrm>
    </dsp:sp>
    <dsp:sp modelId="{D72C3765-2FF8-4E31-92A1-F02350290688}">
      <dsp:nvSpPr>
        <dsp:cNvPr id="0" name=""/>
        <dsp:cNvSpPr/>
      </dsp:nvSpPr>
      <dsp:spPr>
        <a:xfrm>
          <a:off x="1341120" y="386079"/>
          <a:ext cx="3413760" cy="3413760"/>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i-FI" sz="1800" kern="1200" dirty="0" err="1"/>
            <a:t>Prior</a:t>
          </a:r>
          <a:r>
            <a:rPr lang="fi-FI" sz="1800" kern="1200" dirty="0"/>
            <a:t> </a:t>
          </a:r>
          <a:r>
            <a:rPr lang="fi-FI" sz="1800" kern="1200" dirty="0" err="1"/>
            <a:t>work</a:t>
          </a:r>
          <a:r>
            <a:rPr lang="fi-FI" sz="1800" kern="1200" dirty="0"/>
            <a:t> </a:t>
          </a:r>
          <a:r>
            <a:rPr lang="fi-FI" sz="1800" kern="1200" dirty="0" err="1"/>
            <a:t>experience</a:t>
          </a:r>
          <a:endParaRPr lang="fi-FI" sz="1800" kern="1200" dirty="0"/>
        </a:p>
      </dsp:txBody>
      <dsp:txXfrm>
        <a:off x="2153920" y="2600960"/>
        <a:ext cx="1828800" cy="894080"/>
      </dsp:txXfrm>
    </dsp:sp>
    <dsp:sp modelId="{939970FD-4F25-4565-AA6D-E94D355BFBA7}">
      <dsp:nvSpPr>
        <dsp:cNvPr id="0" name=""/>
        <dsp:cNvSpPr/>
      </dsp:nvSpPr>
      <dsp:spPr>
        <a:xfrm>
          <a:off x="1270812" y="264159"/>
          <a:ext cx="3413760" cy="3413760"/>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i-FI" sz="1800" kern="1200" dirty="0"/>
            <a:t>Language </a:t>
          </a:r>
          <a:r>
            <a:rPr lang="fi-FI" sz="1800" kern="1200" dirty="0" err="1"/>
            <a:t>skills</a:t>
          </a:r>
          <a:r>
            <a:rPr lang="fi-FI" sz="1800" kern="1200" dirty="0"/>
            <a:t> </a:t>
          </a:r>
        </a:p>
      </dsp:txBody>
      <dsp:txXfrm>
        <a:off x="1666240" y="987551"/>
        <a:ext cx="1219200" cy="1016000"/>
      </dsp:txXfrm>
    </dsp:sp>
    <dsp:sp modelId="{7C725715-9C23-48A7-A03A-DED535D498C5}">
      <dsp:nvSpPr>
        <dsp:cNvPr id="0" name=""/>
        <dsp:cNvSpPr/>
      </dsp:nvSpPr>
      <dsp:spPr>
        <a:xfrm>
          <a:off x="1200380" y="52831"/>
          <a:ext cx="3836416" cy="383641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455A9D-BE29-42CC-8CC4-6CBDB182149E}">
      <dsp:nvSpPr>
        <dsp:cNvPr id="0" name=""/>
        <dsp:cNvSpPr/>
      </dsp:nvSpPr>
      <dsp:spPr>
        <a:xfrm>
          <a:off x="1129792" y="174536"/>
          <a:ext cx="3836416" cy="383641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0D50AD-D7E2-4C62-BB2E-BD96C24B4F3A}">
      <dsp:nvSpPr>
        <dsp:cNvPr id="0" name=""/>
        <dsp:cNvSpPr/>
      </dsp:nvSpPr>
      <dsp:spPr>
        <a:xfrm>
          <a:off x="1059203" y="52831"/>
          <a:ext cx="3836416" cy="383641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1738FE0B-B4BE-49B4-8300-CB08AC48BE1E}" type="datetimeFigureOut">
              <a:rPr lang="fi-FI" smtClean="0"/>
              <a:pPr/>
              <a:t>3.6.2016</a:t>
            </a:fld>
            <a:endParaRPr lang="fi-FI"/>
          </a:p>
        </p:txBody>
      </p:sp>
      <p:sp>
        <p:nvSpPr>
          <p:cNvPr id="4" name="Alatunnisteen paikkamerkki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6E3F3F5F-DCAA-475F-90B3-A9B376AF41E2}" type="slidenum">
              <a:rPr lang="fi-FI" smtClean="0"/>
              <a:pPr/>
              <a:t>‹#›</a:t>
            </a:fld>
            <a:endParaRPr lang="fi-FI"/>
          </a:p>
        </p:txBody>
      </p:sp>
    </p:spTree>
    <p:extLst>
      <p:ext uri="{BB962C8B-B14F-4D97-AF65-F5344CB8AC3E}">
        <p14:creationId xmlns:p14="http://schemas.microsoft.com/office/powerpoint/2010/main" xmlns="" val="178826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1"/>
            <a:ext cx="2918831" cy="495029"/>
          </a:xfrm>
          <a:prstGeom prst="rect">
            <a:avLst/>
          </a:prstGeom>
        </p:spPr>
        <p:txBody>
          <a:bodyPr vert="horz" lIns="91426" tIns="45713" rIns="91426" bIns="45713" rtlCol="0"/>
          <a:lstStyle>
            <a:lvl1pPr algn="l">
              <a:defRPr sz="1200"/>
            </a:lvl1pPr>
          </a:lstStyle>
          <a:p>
            <a:endParaRPr lang="fi-FI"/>
          </a:p>
        </p:txBody>
      </p:sp>
      <p:sp>
        <p:nvSpPr>
          <p:cNvPr id="3" name="Päivämäärän paikkamerkki 2"/>
          <p:cNvSpPr>
            <a:spLocks noGrp="1"/>
          </p:cNvSpPr>
          <p:nvPr>
            <p:ph type="dt" idx="1"/>
          </p:nvPr>
        </p:nvSpPr>
        <p:spPr>
          <a:xfrm>
            <a:off x="3815373" y="1"/>
            <a:ext cx="2918831" cy="495029"/>
          </a:xfrm>
          <a:prstGeom prst="rect">
            <a:avLst/>
          </a:prstGeom>
        </p:spPr>
        <p:txBody>
          <a:bodyPr vert="horz" lIns="91426" tIns="45713" rIns="91426" bIns="45713" rtlCol="0"/>
          <a:lstStyle>
            <a:lvl1pPr algn="r">
              <a:defRPr sz="1200"/>
            </a:lvl1pPr>
          </a:lstStyle>
          <a:p>
            <a:fld id="{98D0550B-4172-4B32-A320-4BD087F0B4FD}" type="datetimeFigureOut">
              <a:rPr lang="fi-FI" smtClean="0"/>
              <a:pPr/>
              <a:t>3.6.2016</a:t>
            </a:fld>
            <a:endParaRPr lang="fi-FI"/>
          </a:p>
        </p:txBody>
      </p:sp>
      <p:sp>
        <p:nvSpPr>
          <p:cNvPr id="4" name="Dian kuvan paikkamerkki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26" tIns="45713" rIns="91426" bIns="45713" rtlCol="0" anchor="ctr"/>
          <a:lstStyle/>
          <a:p>
            <a:endParaRPr lang="fi-FI"/>
          </a:p>
        </p:txBody>
      </p:sp>
      <p:sp>
        <p:nvSpPr>
          <p:cNvPr id="5" name="Huomautusten paikkamerkki 4"/>
          <p:cNvSpPr>
            <a:spLocks noGrp="1"/>
          </p:cNvSpPr>
          <p:nvPr>
            <p:ph type="body" sz="quarter" idx="3"/>
          </p:nvPr>
        </p:nvSpPr>
        <p:spPr>
          <a:xfrm>
            <a:off x="673577" y="4748164"/>
            <a:ext cx="5388610" cy="3884861"/>
          </a:xfrm>
          <a:prstGeom prst="rect">
            <a:avLst/>
          </a:prstGeom>
        </p:spPr>
        <p:txBody>
          <a:bodyPr vert="horz" lIns="91426" tIns="45713" rIns="91426" bIns="45713"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371286"/>
            <a:ext cx="2918831" cy="495028"/>
          </a:xfrm>
          <a:prstGeom prst="rect">
            <a:avLst/>
          </a:prstGeom>
        </p:spPr>
        <p:txBody>
          <a:bodyPr vert="horz" lIns="91426" tIns="45713" rIns="91426" bIns="45713" rtlCol="0" anchor="b"/>
          <a:lstStyle>
            <a:lvl1pPr algn="l">
              <a:defRPr sz="1200"/>
            </a:lvl1pPr>
          </a:lstStyle>
          <a:p>
            <a:endParaRPr lang="fi-FI"/>
          </a:p>
        </p:txBody>
      </p:sp>
      <p:sp>
        <p:nvSpPr>
          <p:cNvPr id="7" name="Dian numeron paikkamerkki 6"/>
          <p:cNvSpPr>
            <a:spLocks noGrp="1"/>
          </p:cNvSpPr>
          <p:nvPr>
            <p:ph type="sldNum" sz="quarter" idx="5"/>
          </p:nvPr>
        </p:nvSpPr>
        <p:spPr>
          <a:xfrm>
            <a:off x="3815373" y="9371286"/>
            <a:ext cx="2918831" cy="495028"/>
          </a:xfrm>
          <a:prstGeom prst="rect">
            <a:avLst/>
          </a:prstGeom>
        </p:spPr>
        <p:txBody>
          <a:bodyPr vert="horz" lIns="91426" tIns="45713" rIns="91426" bIns="45713" rtlCol="0" anchor="b"/>
          <a:lstStyle>
            <a:lvl1pPr algn="r">
              <a:defRPr sz="1200"/>
            </a:lvl1pPr>
          </a:lstStyle>
          <a:p>
            <a:fld id="{A586C5A7-6A8B-4EA3-9633-20306A758C6E}" type="slidenum">
              <a:rPr lang="fi-FI" smtClean="0"/>
              <a:pPr/>
              <a:t>‹#›</a:t>
            </a:fld>
            <a:endParaRPr lang="fi-FI"/>
          </a:p>
        </p:txBody>
      </p:sp>
    </p:spTree>
    <p:extLst>
      <p:ext uri="{BB962C8B-B14F-4D97-AF65-F5344CB8AC3E}">
        <p14:creationId xmlns:p14="http://schemas.microsoft.com/office/powerpoint/2010/main" xmlns="" val="1253112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lvl="1"/>
            <a:r>
              <a:rPr lang="fi-FI" dirty="0" err="1"/>
              <a:t>The</a:t>
            </a:r>
            <a:r>
              <a:rPr lang="fi-FI" dirty="0"/>
              <a:t> </a:t>
            </a:r>
            <a:r>
              <a:rPr lang="fi-FI" dirty="0" err="1"/>
              <a:t>number</a:t>
            </a:r>
            <a:r>
              <a:rPr lang="fi-FI" dirty="0"/>
              <a:t> of </a:t>
            </a:r>
            <a:r>
              <a:rPr lang="fi-FI" dirty="0" err="1"/>
              <a:t>immigrants</a:t>
            </a:r>
            <a:r>
              <a:rPr lang="fi-FI" dirty="0"/>
              <a:t> </a:t>
            </a:r>
            <a:r>
              <a:rPr lang="fi-FI" dirty="0" err="1"/>
              <a:t>has</a:t>
            </a:r>
            <a:r>
              <a:rPr lang="fi-FI" dirty="0"/>
              <a:t> </a:t>
            </a:r>
            <a:r>
              <a:rPr lang="fi-FI" dirty="0" err="1"/>
              <a:t>doupled</a:t>
            </a:r>
            <a:r>
              <a:rPr lang="fi-FI" dirty="0"/>
              <a:t> in 2000 </a:t>
            </a:r>
            <a:r>
              <a:rPr lang="fi-FI" dirty="0" err="1"/>
              <a:t>century</a:t>
            </a:r>
            <a:endParaRPr lang="fi-FI" dirty="0"/>
          </a:p>
          <a:p>
            <a:pPr lvl="1"/>
            <a:r>
              <a:rPr lang="fi-FI" dirty="0"/>
              <a:t> </a:t>
            </a:r>
            <a:r>
              <a:rPr lang="fi-FI" dirty="0" err="1"/>
              <a:t>Recognising</a:t>
            </a:r>
            <a:r>
              <a:rPr lang="fi-FI" dirty="0"/>
              <a:t> </a:t>
            </a:r>
            <a:r>
              <a:rPr lang="fi-FI" dirty="0" err="1"/>
              <a:t>prior</a:t>
            </a:r>
            <a:r>
              <a:rPr lang="fi-FI" dirty="0"/>
              <a:t> </a:t>
            </a:r>
            <a:r>
              <a:rPr lang="fi-FI" dirty="0" err="1"/>
              <a:t>competencies</a:t>
            </a:r>
            <a:r>
              <a:rPr lang="fi-FI" dirty="0"/>
              <a:t> and </a:t>
            </a:r>
            <a:r>
              <a:rPr lang="fi-FI" dirty="0" err="1"/>
              <a:t>education</a:t>
            </a:r>
            <a:endParaRPr lang="fi-FI" dirty="0"/>
          </a:p>
          <a:p>
            <a:pPr lvl="1"/>
            <a:r>
              <a:rPr lang="fi-FI" dirty="0"/>
              <a:t>Language </a:t>
            </a:r>
            <a:r>
              <a:rPr lang="fi-FI" dirty="0" err="1"/>
              <a:t>education</a:t>
            </a:r>
            <a:endParaRPr lang="fi-FI" dirty="0"/>
          </a:p>
          <a:p>
            <a:pPr lvl="1"/>
            <a:r>
              <a:rPr lang="fi-FI" dirty="0"/>
              <a:t>Teachers </a:t>
            </a:r>
            <a:r>
              <a:rPr lang="fi-FI" dirty="0" err="1"/>
              <a:t>need</a:t>
            </a:r>
            <a:r>
              <a:rPr lang="fi-FI" dirty="0"/>
              <a:t> </a:t>
            </a:r>
            <a:r>
              <a:rPr lang="fi-FI" dirty="0" err="1"/>
              <a:t>new</a:t>
            </a:r>
            <a:r>
              <a:rPr lang="fi-FI" dirty="0"/>
              <a:t> </a:t>
            </a:r>
            <a:r>
              <a:rPr lang="fi-FI" dirty="0" err="1"/>
              <a:t>skills</a:t>
            </a:r>
            <a:endParaRPr lang="fi-FI" dirty="0"/>
          </a:p>
          <a:p>
            <a:pPr lvl="1"/>
            <a:r>
              <a:rPr lang="en-US" dirty="0"/>
              <a:t>Different pathways to education and working life for immigrants</a:t>
            </a:r>
            <a:endParaRPr lang="fi-FI" dirty="0"/>
          </a:p>
          <a:p>
            <a:endParaRPr lang="fi-FI" dirty="0"/>
          </a:p>
        </p:txBody>
      </p:sp>
      <p:sp>
        <p:nvSpPr>
          <p:cNvPr id="4" name="Dian numeron paikkamerkki 3"/>
          <p:cNvSpPr>
            <a:spLocks noGrp="1"/>
          </p:cNvSpPr>
          <p:nvPr>
            <p:ph type="sldNum" sz="quarter" idx="10"/>
          </p:nvPr>
        </p:nvSpPr>
        <p:spPr/>
        <p:txBody>
          <a:bodyPr/>
          <a:lstStyle/>
          <a:p>
            <a:fld id="{A586C5A7-6A8B-4EA3-9633-20306A758C6E}" type="slidenum">
              <a:rPr lang="fi-FI" smtClean="0"/>
              <a:pPr/>
              <a:t>1</a:t>
            </a:fld>
            <a:endParaRPr lang="fi-FI"/>
          </a:p>
        </p:txBody>
      </p:sp>
    </p:spTree>
    <p:extLst>
      <p:ext uri="{BB962C8B-B14F-4D97-AF65-F5344CB8AC3E}">
        <p14:creationId xmlns:p14="http://schemas.microsoft.com/office/powerpoint/2010/main" xmlns="" val="1080816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A586C5A7-6A8B-4EA3-9633-20306A758C6E}" type="slidenum">
              <a:rPr lang="fi-FI" smtClean="0"/>
              <a:pPr/>
              <a:t>2</a:t>
            </a:fld>
            <a:endParaRPr lang="fi-FI"/>
          </a:p>
        </p:txBody>
      </p:sp>
    </p:spTree>
    <p:extLst>
      <p:ext uri="{BB962C8B-B14F-4D97-AF65-F5344CB8AC3E}">
        <p14:creationId xmlns:p14="http://schemas.microsoft.com/office/powerpoint/2010/main" xmlns="" val="976672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dirty="0"/>
              <a:t>OAJ </a:t>
            </a:r>
            <a:r>
              <a:rPr lang="en-US" dirty="0" err="1"/>
              <a:t>emphasises</a:t>
            </a:r>
            <a:r>
              <a:rPr lang="en-US" dirty="0"/>
              <a:t> that immigrants of all ages need to gain access to education services as soon as possible after their arrival to ensure that integration begins immediately. Competent teachers want to work toward the goal of giving every person who arrives access to education and working life. OAJ’s Integration Compass provides methods for better integration of children, youth and adults from immigrant backgrounds. </a:t>
            </a:r>
          </a:p>
          <a:p>
            <a:endParaRPr lang="en-US" dirty="0"/>
          </a:p>
          <a:p>
            <a:r>
              <a:rPr lang="en-US" dirty="0"/>
              <a:t>Language acquisition is an important factor in all education. Everyone should be provided with sufficient pedagogical support for learning. Teachers’ multicultural competence also needs reinforcement.</a:t>
            </a:r>
            <a:endParaRPr lang="fi-FI" dirty="0"/>
          </a:p>
        </p:txBody>
      </p:sp>
      <p:sp>
        <p:nvSpPr>
          <p:cNvPr id="4" name="Dian numeron paikkamerkki 3"/>
          <p:cNvSpPr>
            <a:spLocks noGrp="1"/>
          </p:cNvSpPr>
          <p:nvPr>
            <p:ph type="sldNum" sz="quarter" idx="10"/>
          </p:nvPr>
        </p:nvSpPr>
        <p:spPr/>
        <p:txBody>
          <a:bodyPr/>
          <a:lstStyle/>
          <a:p>
            <a:fld id="{A586C5A7-6A8B-4EA3-9633-20306A758C6E}" type="slidenum">
              <a:rPr lang="fi-FI" smtClean="0"/>
              <a:pPr/>
              <a:t>8</a:t>
            </a:fld>
            <a:endParaRPr lang="fi-FI"/>
          </a:p>
        </p:txBody>
      </p:sp>
    </p:spTree>
    <p:extLst>
      <p:ext uri="{BB962C8B-B14F-4D97-AF65-F5344CB8AC3E}">
        <p14:creationId xmlns:p14="http://schemas.microsoft.com/office/powerpoint/2010/main" xmlns="" val="1282059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The</a:t>
            </a:r>
            <a:r>
              <a:rPr lang="fi-FI" dirty="0"/>
              <a:t> </a:t>
            </a:r>
            <a:r>
              <a:rPr lang="fi-FI" dirty="0" err="1"/>
              <a:t>reception</a:t>
            </a:r>
            <a:r>
              <a:rPr lang="fi-FI" dirty="0"/>
              <a:t> </a:t>
            </a:r>
            <a:r>
              <a:rPr lang="fi-FI" dirty="0" err="1"/>
              <a:t>centres</a:t>
            </a:r>
            <a:r>
              <a:rPr lang="fi-FI" dirty="0"/>
              <a:t> </a:t>
            </a:r>
          </a:p>
        </p:txBody>
      </p:sp>
      <p:sp>
        <p:nvSpPr>
          <p:cNvPr id="4" name="Dian numeron paikkamerkki 3"/>
          <p:cNvSpPr>
            <a:spLocks noGrp="1"/>
          </p:cNvSpPr>
          <p:nvPr>
            <p:ph type="sldNum" sz="quarter" idx="10"/>
          </p:nvPr>
        </p:nvSpPr>
        <p:spPr/>
        <p:txBody>
          <a:bodyPr/>
          <a:lstStyle/>
          <a:p>
            <a:fld id="{A586C5A7-6A8B-4EA3-9633-20306A758C6E}" type="slidenum">
              <a:rPr lang="fi-FI" smtClean="0"/>
              <a:pPr/>
              <a:t>12</a:t>
            </a:fld>
            <a:endParaRPr lang="fi-FI"/>
          </a:p>
        </p:txBody>
      </p:sp>
    </p:spTree>
    <p:extLst>
      <p:ext uri="{BB962C8B-B14F-4D97-AF65-F5344CB8AC3E}">
        <p14:creationId xmlns:p14="http://schemas.microsoft.com/office/powerpoint/2010/main" xmlns="" val="2076175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dirty="0"/>
              <a:t>More and more students need support in their studies. Support for immigrants is especially important, because they also need to continue studying the language. In the General Upper Secondary Schools Act, no reference is made to special education , and many immigrants don’t receive the necessary support in their studies. Immigrants tend to be equally likely to apply for vocational education as people from Finnish backgrounds. In 2012, about 7 percent of all students in vocational education were immigrants. A vocational teacher must know how students’ cultural backgrounds should be taken into consideration. Additional training is also needed for this.</a:t>
            </a:r>
            <a:endParaRPr lang="fi-FI" dirty="0"/>
          </a:p>
        </p:txBody>
      </p:sp>
      <p:sp>
        <p:nvSpPr>
          <p:cNvPr id="4" name="Dian numeron paikkamerkki 3"/>
          <p:cNvSpPr>
            <a:spLocks noGrp="1"/>
          </p:cNvSpPr>
          <p:nvPr>
            <p:ph type="sldNum" sz="quarter" idx="10"/>
          </p:nvPr>
        </p:nvSpPr>
        <p:spPr/>
        <p:txBody>
          <a:bodyPr/>
          <a:lstStyle/>
          <a:p>
            <a:fld id="{A586C5A7-6A8B-4EA3-9633-20306A758C6E}" type="slidenum">
              <a:rPr lang="fi-FI" smtClean="0"/>
              <a:pPr/>
              <a:t>15</a:t>
            </a:fld>
            <a:endParaRPr lang="fi-FI"/>
          </a:p>
        </p:txBody>
      </p:sp>
    </p:spTree>
    <p:extLst>
      <p:ext uri="{BB962C8B-B14F-4D97-AF65-F5344CB8AC3E}">
        <p14:creationId xmlns:p14="http://schemas.microsoft.com/office/powerpoint/2010/main" xmlns="" val="4058111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A586C5A7-6A8B-4EA3-9633-20306A758C6E}" type="slidenum">
              <a:rPr lang="fi-FI" smtClean="0"/>
              <a:pPr/>
              <a:t>16</a:t>
            </a:fld>
            <a:endParaRPr lang="fi-FI"/>
          </a:p>
        </p:txBody>
      </p:sp>
    </p:spTree>
    <p:extLst>
      <p:ext uri="{BB962C8B-B14F-4D97-AF65-F5344CB8AC3E}">
        <p14:creationId xmlns:p14="http://schemas.microsoft.com/office/powerpoint/2010/main" xmlns="" val="2558686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7" name="Kuva 6"/>
          <p:cNvPicPr>
            <a:picLocks noChangeAspect="1"/>
          </p:cNvPicPr>
          <p:nvPr/>
        </p:nvPicPr>
        <p:blipFill rotWithShape="1">
          <a:blip r:embed="rId2" cstate="print">
            <a:extLst>
              <a:ext uri="{28A0092B-C50C-407E-A947-70E740481C1C}">
                <a14:useLocalDpi xmlns:a14="http://schemas.microsoft.com/office/drawing/2010/main" xmlns="" val="0"/>
              </a:ext>
            </a:extLst>
          </a:blip>
          <a:srcRect r="24995"/>
          <a:stretch/>
        </p:blipFill>
        <p:spPr>
          <a:xfrm>
            <a:off x="0" y="0"/>
            <a:ext cx="9144000" cy="6858000"/>
          </a:xfrm>
          <a:prstGeom prst="rect">
            <a:avLst/>
          </a:prstGeom>
        </p:spPr>
      </p:pic>
      <p:sp>
        <p:nvSpPr>
          <p:cNvPr id="2" name="Title 1"/>
          <p:cNvSpPr>
            <a:spLocks noGrp="1"/>
          </p:cNvSpPr>
          <p:nvPr>
            <p:ph type="ctrTitle" hasCustomPrompt="1"/>
          </p:nvPr>
        </p:nvSpPr>
        <p:spPr>
          <a:xfrm>
            <a:off x="1512276" y="1397977"/>
            <a:ext cx="6119448" cy="4062046"/>
          </a:xfrm>
          <a:prstGeom prst="roundRect">
            <a:avLst/>
          </a:prstGeom>
          <a:solidFill>
            <a:schemeClr val="bg1"/>
          </a:solidFill>
          <a:effectLst>
            <a:softEdge rad="0"/>
          </a:effectLst>
        </p:spPr>
        <p:txBody>
          <a:bodyPr anchor="t">
            <a:normAutofit/>
          </a:bodyPr>
          <a:lstStyle>
            <a:lvl1pPr algn="ctr">
              <a:defRPr sz="4000">
                <a:solidFill>
                  <a:srgbClr val="009ADF"/>
                </a:solidFill>
                <a:latin typeface="Arial" panose="020B0604020202020204" pitchFamily="34" charset="0"/>
                <a:cs typeface="Arial" panose="020B0604020202020204" pitchFamily="34" charset="0"/>
              </a:defRPr>
            </a:lvl1pPr>
          </a:lstStyle>
          <a:p>
            <a:r>
              <a:rPr lang="fi-FI" dirty="0"/>
              <a:t/>
            </a:r>
            <a:br>
              <a:rPr lang="fi-FI" dirty="0"/>
            </a:br>
            <a:r>
              <a:rPr lang="fi-FI" dirty="0"/>
              <a:t>Muokkaa </a:t>
            </a:r>
            <a:r>
              <a:rPr lang="fi-FI" dirty="0" err="1"/>
              <a:t>perustyyl</a:t>
            </a:r>
            <a:r>
              <a:rPr lang="fi-FI" dirty="0"/>
              <a:t>. </a:t>
            </a:r>
            <a:r>
              <a:rPr lang="fi-FI" dirty="0" err="1"/>
              <a:t>napsautt</a:t>
            </a:r>
            <a:r>
              <a:rPr lang="fi-FI" dirty="0"/>
              <a:t>.</a:t>
            </a:r>
            <a:br>
              <a:rPr lang="fi-FI" dirty="0"/>
            </a:br>
            <a:endParaRPr lang="en-US" dirty="0"/>
          </a:p>
        </p:txBody>
      </p:sp>
      <p:sp>
        <p:nvSpPr>
          <p:cNvPr id="3" name="Subtitle 2"/>
          <p:cNvSpPr>
            <a:spLocks noGrp="1"/>
          </p:cNvSpPr>
          <p:nvPr>
            <p:ph type="subTitle" idx="1"/>
          </p:nvPr>
        </p:nvSpPr>
        <p:spPr>
          <a:xfrm>
            <a:off x="2029097" y="3858311"/>
            <a:ext cx="5286104" cy="1601712"/>
          </a:xfrm>
          <a:prstGeom prst="roundRect">
            <a:avLst/>
          </a:prstGeom>
          <a:solidFill>
            <a:schemeClr val="bg1"/>
          </a:solidFill>
          <a:effectLst>
            <a:softEdge rad="0"/>
          </a:effectLst>
        </p:spPr>
        <p:txBody>
          <a:bodyPr/>
          <a:lstStyle>
            <a:lvl1pPr marL="0" indent="0" algn="ctr">
              <a:buNone/>
              <a:defRPr sz="2400">
                <a:solidFill>
                  <a:srgbClr val="002397"/>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Tree>
    <p:extLst>
      <p:ext uri="{BB962C8B-B14F-4D97-AF65-F5344CB8AC3E}">
        <p14:creationId xmlns:p14="http://schemas.microsoft.com/office/powerpoint/2010/main" xmlns="" val="23783941"/>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solidFill>
                  <a:srgbClr val="002397"/>
                </a:solidFill>
                <a:latin typeface="Arial" panose="020B0604020202020204" pitchFamily="34" charset="0"/>
                <a:cs typeface="Arial" panose="020B0604020202020204" pitchFamily="34" charset="0"/>
              </a:defRPr>
            </a:lvl1pPr>
          </a:lstStyle>
          <a:p>
            <a:r>
              <a:rPr lang="fi-FI"/>
              <a:t>Muokkaa perustyyl. napsautt.</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solidFill>
                  <a:srgbClr val="002397"/>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solidFill>
                  <a:srgbClr val="002397"/>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8" name="Footer Placeholder 4"/>
          <p:cNvSpPr>
            <a:spLocks noGrp="1"/>
          </p:cNvSpPr>
          <p:nvPr>
            <p:ph type="ftr" sz="quarter" idx="11"/>
          </p:nvPr>
        </p:nvSpPr>
        <p:spPr>
          <a:xfrm>
            <a:off x="5650230" y="5994400"/>
            <a:ext cx="3086100" cy="365125"/>
          </a:xfrm>
          <a:prstGeom prst="rect">
            <a:avLst/>
          </a:prstGeom>
        </p:spPr>
        <p:txBody>
          <a:bodyPr/>
          <a:lstStyle>
            <a:lvl1pPr algn="r">
              <a:defRPr>
                <a:solidFill>
                  <a:srgbClr val="002397"/>
                </a:solidFill>
                <a:latin typeface="Arial" panose="020B0604020202020204" pitchFamily="34" charset="0"/>
                <a:cs typeface="Arial" panose="020B0604020202020204" pitchFamily="34" charset="0"/>
              </a:defRPr>
            </a:lvl1pPr>
          </a:lstStyle>
          <a:p>
            <a:endParaRPr lang="fi-FI" dirty="0"/>
          </a:p>
        </p:txBody>
      </p:sp>
    </p:spTree>
    <p:extLst>
      <p:ext uri="{BB962C8B-B14F-4D97-AF65-F5344CB8AC3E}">
        <p14:creationId xmlns:p14="http://schemas.microsoft.com/office/powerpoint/2010/main" xmlns="" val="2577643533"/>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ADF"/>
                </a:solidFill>
                <a:latin typeface="Arial" panose="020B0604020202020204" pitchFamily="34" charset="0"/>
                <a:cs typeface="Arial" panose="020B0604020202020204" pitchFamily="34" charset="0"/>
              </a:defRPr>
            </a:lvl1pPr>
          </a:lstStyle>
          <a:p>
            <a:r>
              <a:rPr lang="fi-FI"/>
              <a:t>Muokkaa perustyyl. napsautt.</a:t>
            </a:r>
            <a:endParaRPr lang="en-US" dirty="0"/>
          </a:p>
        </p:txBody>
      </p:sp>
      <p:sp>
        <p:nvSpPr>
          <p:cNvPr id="3" name="Vertical Text Placeholder 2"/>
          <p:cNvSpPr>
            <a:spLocks noGrp="1"/>
          </p:cNvSpPr>
          <p:nvPr>
            <p:ph type="body" orient="vert" idx="1"/>
          </p:nvPr>
        </p:nvSpPr>
        <p:spPr/>
        <p:txBody>
          <a:bodyPr vert="eaVert"/>
          <a:lstStyle>
            <a:lvl1pPr>
              <a:defRPr>
                <a:solidFill>
                  <a:srgbClr val="002397"/>
                </a:solidFill>
                <a:latin typeface="Arial" panose="020B0604020202020204" pitchFamily="34" charset="0"/>
                <a:cs typeface="Arial" panose="020B0604020202020204" pitchFamily="34" charset="0"/>
              </a:defRPr>
            </a:lvl1pPr>
            <a:lvl2pPr>
              <a:defRPr>
                <a:solidFill>
                  <a:srgbClr val="002397"/>
                </a:solidFill>
                <a:latin typeface="Arial" panose="020B0604020202020204" pitchFamily="34" charset="0"/>
                <a:cs typeface="Arial" panose="020B0604020202020204" pitchFamily="34" charset="0"/>
              </a:defRPr>
            </a:lvl2pPr>
            <a:lvl3pPr>
              <a:defRPr>
                <a:solidFill>
                  <a:srgbClr val="002397"/>
                </a:solidFill>
                <a:latin typeface="Arial" panose="020B0604020202020204" pitchFamily="34" charset="0"/>
                <a:cs typeface="Arial" panose="020B0604020202020204" pitchFamily="34" charset="0"/>
              </a:defRPr>
            </a:lvl3pPr>
            <a:lvl4pPr>
              <a:defRPr>
                <a:solidFill>
                  <a:srgbClr val="002397"/>
                </a:solidFill>
                <a:latin typeface="Arial" panose="020B0604020202020204" pitchFamily="34" charset="0"/>
                <a:cs typeface="Arial" panose="020B0604020202020204" pitchFamily="34" charset="0"/>
              </a:defRPr>
            </a:lvl4pPr>
            <a:lvl5pPr>
              <a:defRPr>
                <a:solidFill>
                  <a:srgbClr val="002397"/>
                </a:solidFill>
                <a:latin typeface="Arial" panose="020B0604020202020204" pitchFamily="34" charset="0"/>
                <a:cs typeface="Arial" panose="020B060402020202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Footer Placeholder 4"/>
          <p:cNvSpPr>
            <a:spLocks noGrp="1"/>
          </p:cNvSpPr>
          <p:nvPr>
            <p:ph type="ftr" sz="quarter" idx="11"/>
          </p:nvPr>
        </p:nvSpPr>
        <p:spPr>
          <a:xfrm>
            <a:off x="5650230" y="5994400"/>
            <a:ext cx="3086100" cy="365125"/>
          </a:xfrm>
          <a:prstGeom prst="rect">
            <a:avLst/>
          </a:prstGeom>
        </p:spPr>
        <p:txBody>
          <a:bodyPr/>
          <a:lstStyle>
            <a:lvl1pPr algn="r">
              <a:defRPr>
                <a:solidFill>
                  <a:srgbClr val="002397"/>
                </a:solidFill>
                <a:latin typeface="Arial" panose="020B0604020202020204" pitchFamily="34" charset="0"/>
                <a:cs typeface="Arial" panose="020B0604020202020204" pitchFamily="34" charset="0"/>
              </a:defRPr>
            </a:lvl1pPr>
          </a:lstStyle>
          <a:p>
            <a:endParaRPr lang="fi-FI" dirty="0"/>
          </a:p>
        </p:txBody>
      </p:sp>
    </p:spTree>
    <p:extLst>
      <p:ext uri="{BB962C8B-B14F-4D97-AF65-F5344CB8AC3E}">
        <p14:creationId xmlns:p14="http://schemas.microsoft.com/office/powerpoint/2010/main" xmlns="" val="3495174208"/>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a:solidFill>
                  <a:srgbClr val="009ADF"/>
                </a:solidFill>
                <a:latin typeface="Arial" panose="020B0604020202020204" pitchFamily="34" charset="0"/>
                <a:cs typeface="Arial" panose="020B0604020202020204" pitchFamily="34" charset="0"/>
              </a:defRPr>
            </a:lvl1pPr>
          </a:lstStyle>
          <a:p>
            <a:r>
              <a:rPr lang="fi-FI"/>
              <a:t>Muokkaa perustyyl. napsautt.</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solidFill>
                  <a:srgbClr val="002397"/>
                </a:solidFill>
                <a:latin typeface="Arial" panose="020B0604020202020204" pitchFamily="34" charset="0"/>
                <a:cs typeface="Arial" panose="020B0604020202020204" pitchFamily="34" charset="0"/>
              </a:defRPr>
            </a:lvl1pPr>
            <a:lvl2pPr>
              <a:defRPr>
                <a:solidFill>
                  <a:srgbClr val="002397"/>
                </a:solidFill>
                <a:latin typeface="Arial" panose="020B0604020202020204" pitchFamily="34" charset="0"/>
                <a:cs typeface="Arial" panose="020B0604020202020204" pitchFamily="34" charset="0"/>
              </a:defRPr>
            </a:lvl2pPr>
            <a:lvl3pPr>
              <a:defRPr>
                <a:solidFill>
                  <a:srgbClr val="002397"/>
                </a:solidFill>
                <a:latin typeface="Arial" panose="020B0604020202020204" pitchFamily="34" charset="0"/>
                <a:cs typeface="Arial" panose="020B0604020202020204" pitchFamily="34" charset="0"/>
              </a:defRPr>
            </a:lvl3pPr>
            <a:lvl4pPr>
              <a:defRPr>
                <a:solidFill>
                  <a:srgbClr val="002397"/>
                </a:solidFill>
                <a:latin typeface="Arial" panose="020B0604020202020204" pitchFamily="34" charset="0"/>
                <a:cs typeface="Arial" panose="020B0604020202020204" pitchFamily="34" charset="0"/>
              </a:defRPr>
            </a:lvl4pPr>
            <a:lvl5pPr>
              <a:defRPr>
                <a:solidFill>
                  <a:srgbClr val="002397"/>
                </a:solidFill>
                <a:latin typeface="Arial" panose="020B0604020202020204" pitchFamily="34" charset="0"/>
                <a:cs typeface="Arial" panose="020B060402020202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Tree>
    <p:extLst>
      <p:ext uri="{BB962C8B-B14F-4D97-AF65-F5344CB8AC3E}">
        <p14:creationId xmlns:p14="http://schemas.microsoft.com/office/powerpoint/2010/main" xmlns="" val="1830980723"/>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Kiitos mielenkiinnosta">
    <p:spTree>
      <p:nvGrpSpPr>
        <p:cNvPr id="1" name=""/>
        <p:cNvGrpSpPr/>
        <p:nvPr/>
      </p:nvGrpSpPr>
      <p:grpSpPr>
        <a:xfrm>
          <a:off x="0" y="0"/>
          <a:ext cx="0" cy="0"/>
          <a:chOff x="0" y="0"/>
          <a:chExt cx="0" cy="0"/>
        </a:xfrm>
      </p:grpSpPr>
      <p:pic>
        <p:nvPicPr>
          <p:cNvPr id="7" name="Kuva 6"/>
          <p:cNvPicPr>
            <a:picLocks noChangeAspect="1"/>
          </p:cNvPicPr>
          <p:nvPr/>
        </p:nvPicPr>
        <p:blipFill rotWithShape="1">
          <a:blip r:embed="rId2" cstate="print">
            <a:extLst>
              <a:ext uri="{28A0092B-C50C-407E-A947-70E740481C1C}">
                <a14:useLocalDpi xmlns:a14="http://schemas.microsoft.com/office/drawing/2010/main" xmlns="" val="0"/>
              </a:ext>
            </a:extLst>
          </a:blip>
          <a:srcRect r="24995"/>
          <a:stretch/>
        </p:blipFill>
        <p:spPr>
          <a:xfrm>
            <a:off x="0" y="0"/>
            <a:ext cx="9144000" cy="6858000"/>
          </a:xfrm>
          <a:prstGeom prst="rect">
            <a:avLst/>
          </a:prstGeom>
        </p:spPr>
      </p:pic>
      <p:sp>
        <p:nvSpPr>
          <p:cNvPr id="2" name="Title 1"/>
          <p:cNvSpPr>
            <a:spLocks noGrp="1"/>
          </p:cNvSpPr>
          <p:nvPr>
            <p:ph type="ctrTitle" hasCustomPrompt="1"/>
          </p:nvPr>
        </p:nvSpPr>
        <p:spPr>
          <a:xfrm>
            <a:off x="1512276" y="1397977"/>
            <a:ext cx="6119448" cy="4062046"/>
          </a:xfrm>
          <a:prstGeom prst="roundRect">
            <a:avLst/>
          </a:prstGeom>
          <a:solidFill>
            <a:schemeClr val="bg1"/>
          </a:solidFill>
          <a:effectLst>
            <a:softEdge rad="0"/>
          </a:effectLst>
        </p:spPr>
        <p:txBody>
          <a:bodyPr anchor="t">
            <a:normAutofit/>
          </a:bodyPr>
          <a:lstStyle>
            <a:lvl1pPr algn="ctr">
              <a:defRPr sz="4800">
                <a:solidFill>
                  <a:srgbClr val="009ADF"/>
                </a:solidFill>
                <a:latin typeface="Arial" panose="020B0604020202020204" pitchFamily="34" charset="0"/>
                <a:cs typeface="Arial" panose="020B0604020202020204" pitchFamily="34" charset="0"/>
              </a:defRPr>
            </a:lvl1pPr>
          </a:lstStyle>
          <a:p>
            <a:r>
              <a:rPr lang="fi-FI" dirty="0"/>
              <a:t/>
            </a:r>
            <a:br>
              <a:rPr lang="fi-FI" dirty="0"/>
            </a:br>
            <a:r>
              <a:rPr lang="fi-FI" dirty="0"/>
              <a:t/>
            </a:r>
            <a:br>
              <a:rPr lang="fi-FI" dirty="0"/>
            </a:br>
            <a:endParaRPr lang="en-US" dirty="0"/>
          </a:p>
        </p:txBody>
      </p:sp>
      <p:sp>
        <p:nvSpPr>
          <p:cNvPr id="3" name="Subtitle 2"/>
          <p:cNvSpPr>
            <a:spLocks noGrp="1"/>
          </p:cNvSpPr>
          <p:nvPr>
            <p:ph type="subTitle" idx="1"/>
          </p:nvPr>
        </p:nvSpPr>
        <p:spPr>
          <a:xfrm>
            <a:off x="2020389" y="3858311"/>
            <a:ext cx="5268686" cy="1601712"/>
          </a:xfrm>
          <a:prstGeom prst="roundRect">
            <a:avLst/>
          </a:prstGeom>
          <a:solidFill>
            <a:schemeClr val="bg1"/>
          </a:solidFill>
          <a:effectLst>
            <a:softEdge rad="0"/>
          </a:effectLst>
        </p:spPr>
        <p:txBody>
          <a:bodyPr/>
          <a:lstStyle>
            <a:lvl1pPr marL="0" indent="0" algn="ctr">
              <a:buNone/>
              <a:defRPr sz="2400">
                <a:solidFill>
                  <a:srgbClr val="002397"/>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Tree>
    <p:extLst>
      <p:ext uri="{BB962C8B-B14F-4D97-AF65-F5344CB8AC3E}">
        <p14:creationId xmlns:p14="http://schemas.microsoft.com/office/powerpoint/2010/main" xmlns="" val="2820627444"/>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rgbClr val="00A1DF"/>
                </a:solidFill>
                <a:latin typeface="Arial" panose="020B0604020202020204" pitchFamily="34" charset="0"/>
                <a:cs typeface="Arial" panose="020B0604020202020204" pitchFamily="34" charset="0"/>
              </a:defRPr>
            </a:lvl1pPr>
          </a:lstStyle>
          <a:p>
            <a:r>
              <a:rPr lang="fi-FI"/>
              <a:t>Muokkaa perustyyl. napsautt.</a:t>
            </a:r>
            <a:endParaRPr lang="en-US" dirty="0"/>
          </a:p>
        </p:txBody>
      </p:sp>
      <p:sp>
        <p:nvSpPr>
          <p:cNvPr id="3" name="Content Placeholder 2"/>
          <p:cNvSpPr>
            <a:spLocks noGrp="1"/>
          </p:cNvSpPr>
          <p:nvPr>
            <p:ph idx="1"/>
          </p:nvPr>
        </p:nvSpPr>
        <p:spPr/>
        <p:txBody>
          <a:bodyPr/>
          <a:lstStyle>
            <a:lvl1pPr>
              <a:defRPr>
                <a:solidFill>
                  <a:srgbClr val="002397"/>
                </a:solidFill>
                <a:latin typeface="Arial" panose="020B0604020202020204" pitchFamily="34" charset="0"/>
                <a:cs typeface="Arial" panose="020B0604020202020204" pitchFamily="34" charset="0"/>
              </a:defRPr>
            </a:lvl1pPr>
            <a:lvl2pPr>
              <a:defRPr>
                <a:solidFill>
                  <a:srgbClr val="002397"/>
                </a:solidFill>
                <a:latin typeface="Arial" panose="020B0604020202020204" pitchFamily="34" charset="0"/>
                <a:cs typeface="Arial" panose="020B0604020202020204" pitchFamily="34" charset="0"/>
              </a:defRPr>
            </a:lvl2pPr>
            <a:lvl3pPr>
              <a:defRPr>
                <a:solidFill>
                  <a:srgbClr val="002397"/>
                </a:solidFill>
                <a:latin typeface="Arial" panose="020B0604020202020204" pitchFamily="34" charset="0"/>
                <a:cs typeface="Arial" panose="020B0604020202020204" pitchFamily="34" charset="0"/>
              </a:defRPr>
            </a:lvl3pPr>
            <a:lvl4pPr>
              <a:defRPr>
                <a:solidFill>
                  <a:srgbClr val="002397"/>
                </a:solidFill>
                <a:latin typeface="Arial" panose="020B0604020202020204" pitchFamily="34" charset="0"/>
                <a:cs typeface="Arial" panose="020B0604020202020204" pitchFamily="34" charset="0"/>
              </a:defRPr>
            </a:lvl4pPr>
            <a:lvl5pPr>
              <a:defRPr>
                <a:solidFill>
                  <a:srgbClr val="002397"/>
                </a:solidFill>
                <a:latin typeface="Arial" panose="020B0604020202020204" pitchFamily="34" charset="0"/>
                <a:cs typeface="Arial" panose="020B060402020202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Footer Placeholder 4"/>
          <p:cNvSpPr>
            <a:spLocks noGrp="1"/>
          </p:cNvSpPr>
          <p:nvPr>
            <p:ph type="ftr" sz="quarter" idx="11"/>
          </p:nvPr>
        </p:nvSpPr>
        <p:spPr>
          <a:xfrm>
            <a:off x="5650230" y="6037945"/>
            <a:ext cx="3086100" cy="365125"/>
          </a:xfrm>
          <a:prstGeom prst="rect">
            <a:avLst/>
          </a:prstGeom>
        </p:spPr>
        <p:txBody>
          <a:bodyPr/>
          <a:lstStyle>
            <a:lvl1pPr algn="r">
              <a:defRPr>
                <a:solidFill>
                  <a:srgbClr val="002397"/>
                </a:solidFill>
                <a:latin typeface="Arial" panose="020B0604020202020204" pitchFamily="34" charset="0"/>
                <a:cs typeface="Arial" panose="020B0604020202020204" pitchFamily="34" charset="0"/>
              </a:defRPr>
            </a:lvl1pPr>
          </a:lstStyle>
          <a:p>
            <a:endParaRPr lang="fi-FI" dirty="0"/>
          </a:p>
        </p:txBody>
      </p:sp>
    </p:spTree>
    <p:extLst>
      <p:ext uri="{BB962C8B-B14F-4D97-AF65-F5344CB8AC3E}">
        <p14:creationId xmlns:p14="http://schemas.microsoft.com/office/powerpoint/2010/main" xmlns="" val="2857086760"/>
      </p:ext>
    </p:extLst>
  </p:cSld>
  <p:clrMapOvr>
    <a:masterClrMapping/>
  </p:clrMapOvr>
  <p:transition spd="slow">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rgbClr val="002397"/>
                </a:solidFill>
                <a:latin typeface="Arial" panose="020B0604020202020204" pitchFamily="34" charset="0"/>
                <a:cs typeface="Arial" panose="020B0604020202020204" pitchFamily="34" charset="0"/>
              </a:defRPr>
            </a:lvl1pPr>
          </a:lstStyle>
          <a:p>
            <a:r>
              <a:rPr lang="fi-FI"/>
              <a:t>Muokkaa perustyyl. napsautt.</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002397"/>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7" name="Footer Placeholder 4"/>
          <p:cNvSpPr>
            <a:spLocks noGrp="1"/>
          </p:cNvSpPr>
          <p:nvPr>
            <p:ph type="ftr" sz="quarter" idx="11"/>
          </p:nvPr>
        </p:nvSpPr>
        <p:spPr>
          <a:xfrm>
            <a:off x="5650230" y="5994400"/>
            <a:ext cx="3086100" cy="365125"/>
          </a:xfrm>
          <a:prstGeom prst="rect">
            <a:avLst/>
          </a:prstGeom>
        </p:spPr>
        <p:txBody>
          <a:bodyPr/>
          <a:lstStyle>
            <a:lvl1pPr algn="r">
              <a:defRPr>
                <a:solidFill>
                  <a:srgbClr val="002397"/>
                </a:solidFill>
                <a:latin typeface="Arial" panose="020B0604020202020204" pitchFamily="34" charset="0"/>
                <a:cs typeface="Arial" panose="020B0604020202020204" pitchFamily="34" charset="0"/>
              </a:defRPr>
            </a:lvl1pPr>
          </a:lstStyle>
          <a:p>
            <a:endParaRPr lang="fi-FI" dirty="0"/>
          </a:p>
        </p:txBody>
      </p:sp>
    </p:spTree>
    <p:extLst>
      <p:ext uri="{BB962C8B-B14F-4D97-AF65-F5344CB8AC3E}">
        <p14:creationId xmlns:p14="http://schemas.microsoft.com/office/powerpoint/2010/main" xmlns="" val="2889732463"/>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ADF"/>
                </a:solidFill>
                <a:latin typeface="Arial" panose="020B0604020202020204" pitchFamily="34" charset="0"/>
                <a:cs typeface="Arial" panose="020B0604020202020204" pitchFamily="34" charset="0"/>
              </a:defRPr>
            </a:lvl1pPr>
          </a:lstStyle>
          <a:p>
            <a:r>
              <a:rPr lang="fi-FI"/>
              <a:t>Muokkaa perustyyl. napsautt.</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solidFill>
                  <a:srgbClr val="002397"/>
                </a:solidFill>
                <a:latin typeface="Arial" panose="020B0604020202020204" pitchFamily="34" charset="0"/>
                <a:cs typeface="Arial" panose="020B0604020202020204" pitchFamily="34" charset="0"/>
              </a:defRPr>
            </a:lvl1pPr>
            <a:lvl2pPr>
              <a:defRPr>
                <a:solidFill>
                  <a:srgbClr val="002397"/>
                </a:solidFill>
                <a:latin typeface="Arial" panose="020B0604020202020204" pitchFamily="34" charset="0"/>
                <a:cs typeface="Arial" panose="020B0604020202020204" pitchFamily="34" charset="0"/>
              </a:defRPr>
            </a:lvl2pPr>
            <a:lvl3pPr>
              <a:defRPr>
                <a:solidFill>
                  <a:srgbClr val="002397"/>
                </a:solidFill>
                <a:latin typeface="Arial" panose="020B0604020202020204" pitchFamily="34" charset="0"/>
                <a:cs typeface="Arial" panose="020B0604020202020204" pitchFamily="34" charset="0"/>
              </a:defRPr>
            </a:lvl3pPr>
            <a:lvl4pPr>
              <a:defRPr>
                <a:solidFill>
                  <a:srgbClr val="002397"/>
                </a:solidFill>
                <a:latin typeface="Arial" panose="020B0604020202020204" pitchFamily="34" charset="0"/>
                <a:cs typeface="Arial" panose="020B0604020202020204" pitchFamily="34" charset="0"/>
              </a:defRPr>
            </a:lvl4pPr>
            <a:lvl5pPr>
              <a:defRPr>
                <a:solidFill>
                  <a:srgbClr val="002397"/>
                </a:solidFill>
                <a:latin typeface="Arial" panose="020B0604020202020204" pitchFamily="34" charset="0"/>
                <a:cs typeface="Arial" panose="020B060402020202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solidFill>
                  <a:srgbClr val="002397"/>
                </a:solidFill>
                <a:latin typeface="Arial" panose="020B0604020202020204" pitchFamily="34" charset="0"/>
                <a:cs typeface="Arial" panose="020B0604020202020204" pitchFamily="34" charset="0"/>
              </a:defRPr>
            </a:lvl1pPr>
            <a:lvl2pPr>
              <a:defRPr>
                <a:solidFill>
                  <a:srgbClr val="002397"/>
                </a:solidFill>
                <a:latin typeface="Arial" panose="020B0604020202020204" pitchFamily="34" charset="0"/>
                <a:cs typeface="Arial" panose="020B0604020202020204" pitchFamily="34" charset="0"/>
              </a:defRPr>
            </a:lvl2pPr>
            <a:lvl3pPr>
              <a:defRPr>
                <a:solidFill>
                  <a:srgbClr val="002397"/>
                </a:solidFill>
                <a:latin typeface="Arial" panose="020B0604020202020204" pitchFamily="34" charset="0"/>
                <a:cs typeface="Arial" panose="020B0604020202020204" pitchFamily="34" charset="0"/>
              </a:defRPr>
            </a:lvl3pPr>
            <a:lvl4pPr>
              <a:defRPr>
                <a:solidFill>
                  <a:srgbClr val="002397"/>
                </a:solidFill>
                <a:latin typeface="Arial" panose="020B0604020202020204" pitchFamily="34" charset="0"/>
                <a:cs typeface="Arial" panose="020B0604020202020204" pitchFamily="34" charset="0"/>
              </a:defRPr>
            </a:lvl4pPr>
            <a:lvl5pPr>
              <a:defRPr>
                <a:solidFill>
                  <a:srgbClr val="002397"/>
                </a:solidFill>
                <a:latin typeface="Arial" panose="020B0604020202020204" pitchFamily="34" charset="0"/>
                <a:cs typeface="Arial" panose="020B060402020202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6" name="Footer Placeholder 5"/>
          <p:cNvSpPr>
            <a:spLocks noGrp="1"/>
          </p:cNvSpPr>
          <p:nvPr>
            <p:ph type="ftr" sz="quarter" idx="11"/>
          </p:nvPr>
        </p:nvSpPr>
        <p:spPr>
          <a:xfrm>
            <a:off x="5648058" y="5946774"/>
            <a:ext cx="3086100" cy="365125"/>
          </a:xfrm>
          <a:prstGeom prst="rect">
            <a:avLst/>
          </a:prstGeom>
        </p:spPr>
        <p:txBody>
          <a:bodyPr/>
          <a:lstStyle>
            <a:lvl1pPr algn="r">
              <a:defRPr>
                <a:solidFill>
                  <a:srgbClr val="002397"/>
                </a:solidFill>
                <a:latin typeface="Arial" panose="020B0604020202020204" pitchFamily="34" charset="0"/>
                <a:cs typeface="Arial" panose="020B0604020202020204" pitchFamily="34" charset="0"/>
              </a:defRPr>
            </a:lvl1pPr>
          </a:lstStyle>
          <a:p>
            <a:endParaRPr lang="fi-FI" dirty="0"/>
          </a:p>
        </p:txBody>
      </p:sp>
    </p:spTree>
    <p:extLst>
      <p:ext uri="{BB962C8B-B14F-4D97-AF65-F5344CB8AC3E}">
        <p14:creationId xmlns:p14="http://schemas.microsoft.com/office/powerpoint/2010/main" xmlns="" val="2233320961"/>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a:solidFill>
                  <a:srgbClr val="009ADF"/>
                </a:solidFill>
                <a:latin typeface="Arial" panose="020B0604020202020204" pitchFamily="34" charset="0"/>
                <a:cs typeface="Arial" panose="020B0604020202020204" pitchFamily="34" charset="0"/>
              </a:defRPr>
            </a:lvl1pPr>
          </a:lstStyle>
          <a:p>
            <a:r>
              <a:rPr lang="fi-FI"/>
              <a:t>Muokkaa perustyyl. napsautt.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solidFill>
                  <a:srgbClr val="002397"/>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629842" y="2505075"/>
            <a:ext cx="3868340" cy="3684588"/>
          </a:xfrm>
        </p:spPr>
        <p:txBody>
          <a:bodyPr/>
          <a:lstStyle>
            <a:lvl1pPr>
              <a:defRPr>
                <a:solidFill>
                  <a:srgbClr val="002397"/>
                </a:solidFill>
                <a:latin typeface="Arial" panose="020B0604020202020204" pitchFamily="34" charset="0"/>
                <a:cs typeface="Arial" panose="020B0604020202020204" pitchFamily="34" charset="0"/>
              </a:defRPr>
            </a:lvl1pPr>
            <a:lvl2pPr>
              <a:defRPr>
                <a:solidFill>
                  <a:srgbClr val="002397"/>
                </a:solidFill>
                <a:latin typeface="Arial" panose="020B0604020202020204" pitchFamily="34" charset="0"/>
                <a:cs typeface="Arial" panose="020B0604020202020204" pitchFamily="34" charset="0"/>
              </a:defRPr>
            </a:lvl2pPr>
            <a:lvl3pPr>
              <a:defRPr>
                <a:solidFill>
                  <a:srgbClr val="002397"/>
                </a:solidFill>
                <a:latin typeface="Arial" panose="020B0604020202020204" pitchFamily="34" charset="0"/>
                <a:cs typeface="Arial" panose="020B0604020202020204" pitchFamily="34" charset="0"/>
              </a:defRPr>
            </a:lvl3pPr>
            <a:lvl4pPr>
              <a:defRPr>
                <a:solidFill>
                  <a:srgbClr val="002397"/>
                </a:solidFill>
                <a:latin typeface="Arial" panose="020B0604020202020204" pitchFamily="34" charset="0"/>
                <a:cs typeface="Arial" panose="020B0604020202020204" pitchFamily="34" charset="0"/>
              </a:defRPr>
            </a:lvl4pPr>
            <a:lvl5pPr>
              <a:defRPr>
                <a:solidFill>
                  <a:srgbClr val="002397"/>
                </a:solidFill>
                <a:latin typeface="Arial" panose="020B0604020202020204" pitchFamily="34" charset="0"/>
                <a:cs typeface="Arial" panose="020B060402020202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solidFill>
                  <a:srgbClr val="002397"/>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4629150" y="2505075"/>
            <a:ext cx="3887391" cy="3684588"/>
          </a:xfrm>
        </p:spPr>
        <p:txBody>
          <a:bodyPr/>
          <a:lstStyle>
            <a:lvl1pPr>
              <a:defRPr>
                <a:solidFill>
                  <a:srgbClr val="002397"/>
                </a:solidFill>
                <a:latin typeface="Arial" panose="020B0604020202020204" pitchFamily="34" charset="0"/>
                <a:cs typeface="Arial" panose="020B0604020202020204" pitchFamily="34" charset="0"/>
              </a:defRPr>
            </a:lvl1pPr>
            <a:lvl2pPr>
              <a:defRPr>
                <a:solidFill>
                  <a:srgbClr val="002397"/>
                </a:solidFill>
                <a:latin typeface="Arial" panose="020B0604020202020204" pitchFamily="34" charset="0"/>
                <a:cs typeface="Arial" panose="020B0604020202020204" pitchFamily="34" charset="0"/>
              </a:defRPr>
            </a:lvl2pPr>
            <a:lvl3pPr>
              <a:defRPr>
                <a:solidFill>
                  <a:srgbClr val="002397"/>
                </a:solidFill>
                <a:latin typeface="Arial" panose="020B0604020202020204" pitchFamily="34" charset="0"/>
                <a:cs typeface="Arial" panose="020B0604020202020204" pitchFamily="34" charset="0"/>
              </a:defRPr>
            </a:lvl3pPr>
            <a:lvl4pPr>
              <a:defRPr>
                <a:solidFill>
                  <a:srgbClr val="002397"/>
                </a:solidFill>
                <a:latin typeface="Arial" panose="020B0604020202020204" pitchFamily="34" charset="0"/>
                <a:cs typeface="Arial" panose="020B0604020202020204" pitchFamily="34" charset="0"/>
              </a:defRPr>
            </a:lvl4pPr>
            <a:lvl5pPr>
              <a:defRPr>
                <a:solidFill>
                  <a:srgbClr val="002397"/>
                </a:solidFill>
                <a:latin typeface="Arial" panose="020B0604020202020204" pitchFamily="34" charset="0"/>
                <a:cs typeface="Arial" panose="020B060402020202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0" name="Footer Placeholder 4"/>
          <p:cNvSpPr>
            <a:spLocks noGrp="1"/>
          </p:cNvSpPr>
          <p:nvPr>
            <p:ph type="ftr" sz="quarter" idx="11"/>
          </p:nvPr>
        </p:nvSpPr>
        <p:spPr>
          <a:xfrm>
            <a:off x="5676357" y="5994400"/>
            <a:ext cx="3086100" cy="365125"/>
          </a:xfrm>
          <a:prstGeom prst="rect">
            <a:avLst/>
          </a:prstGeom>
        </p:spPr>
        <p:txBody>
          <a:bodyPr/>
          <a:lstStyle>
            <a:lvl1pPr algn="r">
              <a:defRPr>
                <a:solidFill>
                  <a:srgbClr val="002397"/>
                </a:solidFill>
                <a:latin typeface="Arial" panose="020B0604020202020204" pitchFamily="34" charset="0"/>
                <a:cs typeface="Arial" panose="020B0604020202020204" pitchFamily="34" charset="0"/>
              </a:defRPr>
            </a:lvl1pPr>
          </a:lstStyle>
          <a:p>
            <a:endParaRPr lang="fi-FI" dirty="0"/>
          </a:p>
        </p:txBody>
      </p:sp>
    </p:spTree>
    <p:extLst>
      <p:ext uri="{BB962C8B-B14F-4D97-AF65-F5344CB8AC3E}">
        <p14:creationId xmlns:p14="http://schemas.microsoft.com/office/powerpoint/2010/main" xmlns="" val="2947285655"/>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rgbClr val="009ADF"/>
                </a:solidFill>
                <a:latin typeface="Arial" panose="020B0604020202020204" pitchFamily="34" charset="0"/>
                <a:cs typeface="Arial" panose="020B0604020202020204" pitchFamily="34" charset="0"/>
              </a:defRPr>
            </a:lvl1pPr>
          </a:lstStyle>
          <a:p>
            <a:r>
              <a:rPr lang="fi-FI"/>
              <a:t>Muokkaa perustyyl. napsautt.</a:t>
            </a:r>
            <a:endParaRPr lang="en-US" dirty="0"/>
          </a:p>
        </p:txBody>
      </p:sp>
      <p:sp>
        <p:nvSpPr>
          <p:cNvPr id="6" name="Footer Placeholder 4"/>
          <p:cNvSpPr>
            <a:spLocks noGrp="1"/>
          </p:cNvSpPr>
          <p:nvPr>
            <p:ph type="ftr" sz="quarter" idx="11"/>
          </p:nvPr>
        </p:nvSpPr>
        <p:spPr>
          <a:xfrm>
            <a:off x="5650230" y="5994400"/>
            <a:ext cx="3086100" cy="365125"/>
          </a:xfrm>
          <a:prstGeom prst="rect">
            <a:avLst/>
          </a:prstGeom>
        </p:spPr>
        <p:txBody>
          <a:bodyPr/>
          <a:lstStyle>
            <a:lvl1pPr algn="r">
              <a:defRPr>
                <a:solidFill>
                  <a:srgbClr val="002397"/>
                </a:solidFill>
                <a:latin typeface="Arial" panose="020B0604020202020204" pitchFamily="34" charset="0"/>
                <a:cs typeface="Arial" panose="020B0604020202020204" pitchFamily="34" charset="0"/>
              </a:defRPr>
            </a:lvl1pPr>
          </a:lstStyle>
          <a:p>
            <a:endParaRPr lang="fi-FI" dirty="0"/>
          </a:p>
        </p:txBody>
      </p:sp>
    </p:spTree>
    <p:extLst>
      <p:ext uri="{BB962C8B-B14F-4D97-AF65-F5344CB8AC3E}">
        <p14:creationId xmlns:p14="http://schemas.microsoft.com/office/powerpoint/2010/main" xmlns="" val="3673501692"/>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650230" y="5994400"/>
            <a:ext cx="3086100" cy="365125"/>
          </a:xfrm>
          <a:prstGeom prst="rect">
            <a:avLst/>
          </a:prstGeom>
        </p:spPr>
        <p:txBody>
          <a:bodyPr/>
          <a:lstStyle>
            <a:lvl1pPr algn="r">
              <a:defRPr>
                <a:solidFill>
                  <a:srgbClr val="002397"/>
                </a:solidFill>
                <a:latin typeface="Arial" panose="020B0604020202020204" pitchFamily="34" charset="0"/>
                <a:cs typeface="Arial" panose="020B0604020202020204" pitchFamily="34" charset="0"/>
              </a:defRPr>
            </a:lvl1pPr>
          </a:lstStyle>
          <a:p>
            <a:endParaRPr lang="fi-FI" dirty="0"/>
          </a:p>
        </p:txBody>
      </p:sp>
    </p:spTree>
    <p:extLst>
      <p:ext uri="{BB962C8B-B14F-4D97-AF65-F5344CB8AC3E}">
        <p14:creationId xmlns:p14="http://schemas.microsoft.com/office/powerpoint/2010/main" xmlns="" val="2224742624"/>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solidFill>
                  <a:srgbClr val="009ADF"/>
                </a:solidFill>
                <a:latin typeface="Arial" panose="020B0604020202020204" pitchFamily="34" charset="0"/>
                <a:cs typeface="Arial" panose="020B0604020202020204" pitchFamily="34" charset="0"/>
              </a:defRPr>
            </a:lvl1pPr>
          </a:lstStyle>
          <a:p>
            <a:r>
              <a:rPr lang="fi-FI"/>
              <a:t>Muokkaa perustyyl. napsautt.</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solidFill>
                  <a:srgbClr val="002397"/>
                </a:solidFill>
                <a:latin typeface="Arial" panose="020B0604020202020204" pitchFamily="34" charset="0"/>
                <a:cs typeface="Arial" panose="020B0604020202020204" pitchFamily="34" charset="0"/>
              </a:defRPr>
            </a:lvl1pPr>
            <a:lvl2pPr>
              <a:defRPr sz="2800">
                <a:solidFill>
                  <a:srgbClr val="002397"/>
                </a:solidFill>
                <a:latin typeface="Arial" panose="020B0604020202020204" pitchFamily="34" charset="0"/>
                <a:cs typeface="Arial" panose="020B0604020202020204" pitchFamily="34" charset="0"/>
              </a:defRPr>
            </a:lvl2pPr>
            <a:lvl3pPr>
              <a:defRPr sz="2400">
                <a:solidFill>
                  <a:srgbClr val="002397"/>
                </a:solidFill>
                <a:latin typeface="Arial" panose="020B0604020202020204" pitchFamily="34" charset="0"/>
                <a:cs typeface="Arial" panose="020B0604020202020204" pitchFamily="34" charset="0"/>
              </a:defRPr>
            </a:lvl3pPr>
            <a:lvl4pPr>
              <a:defRPr sz="2000">
                <a:solidFill>
                  <a:srgbClr val="002397"/>
                </a:solidFill>
                <a:latin typeface="Arial" panose="020B0604020202020204" pitchFamily="34" charset="0"/>
                <a:cs typeface="Arial" panose="020B0604020202020204" pitchFamily="34" charset="0"/>
              </a:defRPr>
            </a:lvl4pPr>
            <a:lvl5pPr>
              <a:defRPr sz="2000">
                <a:solidFill>
                  <a:srgbClr val="002397"/>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solidFill>
                  <a:srgbClr val="002397"/>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8" name="Footer Placeholder 4"/>
          <p:cNvSpPr>
            <a:spLocks noGrp="1"/>
          </p:cNvSpPr>
          <p:nvPr>
            <p:ph type="ftr" sz="quarter" idx="11"/>
          </p:nvPr>
        </p:nvSpPr>
        <p:spPr>
          <a:xfrm>
            <a:off x="5650230" y="5994400"/>
            <a:ext cx="3086100" cy="365125"/>
          </a:xfrm>
          <a:prstGeom prst="rect">
            <a:avLst/>
          </a:prstGeom>
        </p:spPr>
        <p:txBody>
          <a:bodyPr/>
          <a:lstStyle>
            <a:lvl1pPr algn="r">
              <a:defRPr>
                <a:solidFill>
                  <a:srgbClr val="002397"/>
                </a:solidFill>
                <a:latin typeface="Arial" panose="020B0604020202020204" pitchFamily="34" charset="0"/>
                <a:cs typeface="Arial" panose="020B0604020202020204" pitchFamily="34" charset="0"/>
              </a:defRPr>
            </a:lvl1pPr>
          </a:lstStyle>
          <a:p>
            <a:endParaRPr lang="fi-FI" dirty="0"/>
          </a:p>
        </p:txBody>
      </p:sp>
    </p:spTree>
    <p:extLst>
      <p:ext uri="{BB962C8B-B14F-4D97-AF65-F5344CB8AC3E}">
        <p14:creationId xmlns:p14="http://schemas.microsoft.com/office/powerpoint/2010/main" xmlns="" val="2326879291"/>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kstiruutu 7"/>
          <p:cNvSpPr txBox="1"/>
          <p:nvPr/>
        </p:nvSpPr>
        <p:spPr>
          <a:xfrm>
            <a:off x="5634446" y="6287594"/>
            <a:ext cx="3126377" cy="738664"/>
          </a:xfrm>
          <a:prstGeom prst="rect">
            <a:avLst/>
          </a:prstGeom>
          <a:noFill/>
        </p:spPr>
        <p:txBody>
          <a:bodyPr wrap="square" rtlCol="0">
            <a:spAutoFit/>
          </a:bodyPr>
          <a:lstStyle/>
          <a:p>
            <a:pPr algn="r"/>
            <a:fld id="{E3A827E8-D1BA-41A4-B83A-3464C546B62A}" type="datetime1">
              <a:rPr lang="fi-FI" sz="1200" smtClean="0">
                <a:solidFill>
                  <a:srgbClr val="002397"/>
                </a:solidFill>
                <a:latin typeface="Arial" panose="020B0604020202020204" pitchFamily="34" charset="0"/>
                <a:cs typeface="Arial" panose="020B0604020202020204" pitchFamily="34" charset="0"/>
              </a:rPr>
              <a:pPr algn="r"/>
              <a:t>3.6.2016</a:t>
            </a:fld>
            <a:endParaRPr lang="fi-FI" sz="1200" dirty="0">
              <a:solidFill>
                <a:srgbClr val="002397"/>
              </a:solidFill>
              <a:latin typeface="Arial" panose="020B0604020202020204" pitchFamily="34" charset="0"/>
              <a:cs typeface="Arial" panose="020B0604020202020204" pitchFamily="34" charset="0"/>
            </a:endParaRPr>
          </a:p>
          <a:p>
            <a:pPr algn="r"/>
            <a:fld id="{51FBDB94-FB15-4D26-B8DC-2018BB9D72DF}" type="slidenum">
              <a:rPr lang="fi-FI" sz="1200" smtClean="0">
                <a:solidFill>
                  <a:srgbClr val="002397"/>
                </a:solidFill>
                <a:latin typeface="Arial" panose="020B0604020202020204" pitchFamily="34" charset="0"/>
                <a:cs typeface="Arial" panose="020B0604020202020204" pitchFamily="34" charset="0"/>
              </a:rPr>
              <a:pPr algn="r"/>
              <a:t>‹#›</a:t>
            </a:fld>
            <a:endParaRPr lang="fi-FI" sz="1200" dirty="0">
              <a:solidFill>
                <a:srgbClr val="002397"/>
              </a:solidFill>
              <a:latin typeface="Arial" panose="020B0604020202020204" pitchFamily="34" charset="0"/>
              <a:cs typeface="Arial" panose="020B0604020202020204" pitchFamily="34" charset="0"/>
            </a:endParaRPr>
          </a:p>
          <a:p>
            <a:endParaRPr lang="fi-FI" dirty="0">
              <a:solidFill>
                <a:srgbClr val="002397"/>
              </a:solidFill>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cxnSp>
        <p:nvCxnSpPr>
          <p:cNvPr id="9" name="Suora yhdysviiva 8"/>
          <p:cNvCxnSpPr/>
          <p:nvPr/>
        </p:nvCxnSpPr>
        <p:spPr>
          <a:xfrm>
            <a:off x="280346" y="5907848"/>
            <a:ext cx="8546123" cy="0"/>
          </a:xfrm>
          <a:prstGeom prst="line">
            <a:avLst/>
          </a:prstGeom>
          <a:ln w="12700">
            <a:solidFill>
              <a:srgbClr val="002395"/>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5650230" y="5994400"/>
            <a:ext cx="3086100" cy="365125"/>
          </a:xfrm>
          <a:prstGeom prst="rect">
            <a:avLst/>
          </a:prstGeom>
        </p:spPr>
        <p:txBody>
          <a:bodyPr/>
          <a:lstStyle>
            <a:lvl1pPr algn="r">
              <a:defRPr sz="1200">
                <a:solidFill>
                  <a:srgbClr val="002397"/>
                </a:solidFill>
                <a:latin typeface="Arial" panose="020B0604020202020204" pitchFamily="34" charset="0"/>
                <a:cs typeface="Arial" panose="020B0604020202020204" pitchFamily="34" charset="0"/>
              </a:defRPr>
            </a:lvl1pPr>
          </a:lstStyle>
          <a:p>
            <a:endParaRPr lang="fi-FI" dirty="0"/>
          </a:p>
        </p:txBody>
      </p:sp>
      <p:pic>
        <p:nvPicPr>
          <p:cNvPr id="11" name="Sisällön paikkamerkki 4"/>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606831" y="5994400"/>
            <a:ext cx="1623996" cy="833312"/>
          </a:xfrm>
          <a:prstGeom prst="rect">
            <a:avLst/>
          </a:prstGeom>
        </p:spPr>
      </p:pic>
    </p:spTree>
    <p:extLst>
      <p:ext uri="{BB962C8B-B14F-4D97-AF65-F5344CB8AC3E}">
        <p14:creationId xmlns:p14="http://schemas.microsoft.com/office/powerpoint/2010/main" xmlns="" val="212729308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ransition spd="slow">
    <p:wipe dir="r"/>
  </p:transition>
  <p:hf sldNum="0" hdr="0" dt="0"/>
  <p:txStyles>
    <p:titleStyle>
      <a:lvl1pPr algn="l" defTabSz="914400" rtl="0" eaLnBrk="1" latinLnBrk="0" hangingPunct="1">
        <a:lnSpc>
          <a:spcPct val="90000"/>
        </a:lnSpc>
        <a:spcBef>
          <a:spcPct val="0"/>
        </a:spcBef>
        <a:buNone/>
        <a:defRPr sz="4400" kern="1200">
          <a:solidFill>
            <a:srgbClr val="009AD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39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39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39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39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39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www.migri.fi/about_us/statistics/statistics_on_asylum_and_refugee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hyperlink" Target="http://www.oaj.fi/cs/Satellite?c=Page&amp;pagename=OAJWrapper&amp;childpagename=OAJ/Page/sisalto&amp;cid=1398855048744&amp;contentID=1408913564941"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544174" y="1036470"/>
            <a:ext cx="6119448" cy="4364870"/>
          </a:xfrm>
        </p:spPr>
        <p:txBody>
          <a:bodyPr>
            <a:normAutofit fontScale="90000"/>
          </a:bodyPr>
          <a:lstStyle/>
          <a:p>
            <a:pPr>
              <a:lnSpc>
                <a:spcPct val="100000"/>
              </a:lnSpc>
            </a:pPr>
            <a:r>
              <a:rPr lang="en-US" dirty="0"/>
              <a:t> </a:t>
            </a:r>
            <a:r>
              <a:rPr lang="en-US" b="1" dirty="0"/>
              <a:t>How recent EU policies on VET and refugees have affected the system?</a:t>
            </a:r>
            <a:br>
              <a:rPr lang="en-US" b="1" dirty="0"/>
            </a:br>
            <a:r>
              <a:rPr lang="en-US" sz="2000" b="1" dirty="0"/>
              <a:t/>
            </a:r>
            <a:br>
              <a:rPr lang="en-US" sz="2000" b="1" dirty="0"/>
            </a:br>
            <a:r>
              <a:rPr lang="en-US" sz="2000" b="1" dirty="0"/>
              <a:t>Nina Lahtinen </a:t>
            </a:r>
            <a:br>
              <a:rPr lang="en-US" sz="2000" b="1" dirty="0"/>
            </a:br>
            <a:r>
              <a:rPr lang="en-US" sz="2000" b="1" dirty="0"/>
              <a:t>     Development Manager, OAJ</a:t>
            </a:r>
            <a:r>
              <a:rPr lang="en-US" dirty="0"/>
              <a:t>	</a:t>
            </a:r>
            <a:br>
              <a:rPr lang="en-US" dirty="0"/>
            </a:br>
            <a:endParaRPr lang="fi-FI" dirty="0"/>
          </a:p>
        </p:txBody>
      </p:sp>
    </p:spTree>
    <p:extLst>
      <p:ext uri="{BB962C8B-B14F-4D97-AF65-F5344CB8AC3E}">
        <p14:creationId xmlns:p14="http://schemas.microsoft.com/office/powerpoint/2010/main" xmlns="" val="2698880790"/>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p:cNvSpPr>
            <a:spLocks noGrp="1"/>
          </p:cNvSpPr>
          <p:nvPr>
            <p:ph type="ftr" sz="quarter" idx="11"/>
          </p:nvPr>
        </p:nvSpPr>
        <p:spPr/>
        <p:txBody>
          <a:bodyPr/>
          <a:lstStyle/>
          <a:p>
            <a:endParaRPr lang="fi-FI" dirty="0"/>
          </a:p>
        </p:txBody>
      </p:sp>
      <p:pic>
        <p:nvPicPr>
          <p:cNvPr id="3" name="Kuva 2"/>
          <p:cNvPicPr>
            <a:picLocks noChangeAspect="1"/>
          </p:cNvPicPr>
          <p:nvPr/>
        </p:nvPicPr>
        <p:blipFill>
          <a:blip r:embed="rId2" cstate="print"/>
          <a:stretch>
            <a:fillRect/>
          </a:stretch>
        </p:blipFill>
        <p:spPr>
          <a:xfrm>
            <a:off x="1207363" y="64036"/>
            <a:ext cx="6079262" cy="5855289"/>
          </a:xfrm>
          <a:prstGeom prst="rect">
            <a:avLst/>
          </a:prstGeom>
        </p:spPr>
      </p:pic>
      <p:pic>
        <p:nvPicPr>
          <p:cNvPr id="4" name="Kuva 3"/>
          <p:cNvPicPr>
            <a:picLocks noChangeAspect="1"/>
          </p:cNvPicPr>
          <p:nvPr/>
        </p:nvPicPr>
        <p:blipFill>
          <a:blip r:embed="rId3" cstate="print"/>
          <a:stretch>
            <a:fillRect/>
          </a:stretch>
        </p:blipFill>
        <p:spPr>
          <a:xfrm rot="960000">
            <a:off x="7450418" y="532659"/>
            <a:ext cx="1216939" cy="1709366"/>
          </a:xfrm>
          <a:prstGeom prst="rect">
            <a:avLst/>
          </a:prstGeom>
        </p:spPr>
      </p:pic>
      <p:pic>
        <p:nvPicPr>
          <p:cNvPr id="5" name="Kuva 4"/>
          <p:cNvPicPr>
            <a:picLocks noChangeAspect="1"/>
          </p:cNvPicPr>
          <p:nvPr/>
        </p:nvPicPr>
        <p:blipFill>
          <a:blip r:embed="rId3" cstate="print"/>
          <a:stretch>
            <a:fillRect/>
          </a:stretch>
        </p:blipFill>
        <p:spPr>
          <a:xfrm rot="960000">
            <a:off x="7602818" y="2511241"/>
            <a:ext cx="1216939" cy="1709366"/>
          </a:xfrm>
          <a:prstGeom prst="rect">
            <a:avLst/>
          </a:prstGeom>
        </p:spPr>
      </p:pic>
      <p:sp>
        <p:nvSpPr>
          <p:cNvPr id="6" name="Suorakulmio 5"/>
          <p:cNvSpPr/>
          <p:nvPr/>
        </p:nvSpPr>
        <p:spPr>
          <a:xfrm>
            <a:off x="1265274" y="6099837"/>
            <a:ext cx="1180214" cy="6199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err="1">
                <a:solidFill>
                  <a:srgbClr val="002395"/>
                </a:solidFill>
              </a:rPr>
              <a:t>You</a:t>
            </a:r>
            <a:r>
              <a:rPr lang="fi-FI" sz="1400" dirty="0">
                <a:solidFill>
                  <a:srgbClr val="002395"/>
                </a:solidFill>
              </a:rPr>
              <a:t> </a:t>
            </a:r>
            <a:r>
              <a:rPr lang="fi-FI" sz="1400" dirty="0" err="1">
                <a:solidFill>
                  <a:srgbClr val="002395"/>
                </a:solidFill>
              </a:rPr>
              <a:t>can</a:t>
            </a:r>
            <a:r>
              <a:rPr lang="fi-FI" sz="1400" dirty="0">
                <a:solidFill>
                  <a:srgbClr val="002395"/>
                </a:solidFill>
              </a:rPr>
              <a:t> </a:t>
            </a:r>
            <a:r>
              <a:rPr lang="fi-FI" sz="1400" dirty="0" err="1">
                <a:solidFill>
                  <a:srgbClr val="002395"/>
                </a:solidFill>
              </a:rPr>
              <a:t>always</a:t>
            </a:r>
            <a:r>
              <a:rPr lang="fi-FI" sz="1400" dirty="0">
                <a:solidFill>
                  <a:srgbClr val="002395"/>
                </a:solidFill>
              </a:rPr>
              <a:t> </a:t>
            </a:r>
            <a:r>
              <a:rPr lang="fi-FI" sz="1400" dirty="0" err="1">
                <a:solidFill>
                  <a:srgbClr val="002395"/>
                </a:solidFill>
              </a:rPr>
              <a:t>learn</a:t>
            </a:r>
            <a:r>
              <a:rPr lang="fi-FI" sz="1400" dirty="0">
                <a:solidFill>
                  <a:srgbClr val="002395"/>
                </a:solidFill>
              </a:rPr>
              <a:t> </a:t>
            </a:r>
            <a:r>
              <a:rPr lang="fi-FI" sz="1400" dirty="0" err="1">
                <a:solidFill>
                  <a:srgbClr val="002395"/>
                </a:solidFill>
              </a:rPr>
              <a:t>more</a:t>
            </a:r>
            <a:r>
              <a:rPr lang="fi-FI" sz="1400" dirty="0">
                <a:solidFill>
                  <a:srgbClr val="002395"/>
                </a:solidFill>
              </a:rPr>
              <a:t>.</a:t>
            </a:r>
          </a:p>
        </p:txBody>
      </p:sp>
    </p:spTree>
    <p:extLst>
      <p:ext uri="{BB962C8B-B14F-4D97-AF65-F5344CB8AC3E}">
        <p14:creationId xmlns:p14="http://schemas.microsoft.com/office/powerpoint/2010/main" xmlns="" val="1111794050"/>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2" cstate="print"/>
          <a:stretch>
            <a:fillRect/>
          </a:stretch>
        </p:blipFill>
        <p:spPr>
          <a:xfrm>
            <a:off x="550415" y="808443"/>
            <a:ext cx="7661430" cy="5016737"/>
          </a:xfrm>
          <a:prstGeom prst="rect">
            <a:avLst/>
          </a:prstGeom>
        </p:spPr>
      </p:pic>
      <p:sp>
        <p:nvSpPr>
          <p:cNvPr id="4" name="Tekstiruutu 3"/>
          <p:cNvSpPr txBox="1"/>
          <p:nvPr/>
        </p:nvSpPr>
        <p:spPr>
          <a:xfrm>
            <a:off x="674704" y="159798"/>
            <a:ext cx="8469296" cy="646331"/>
          </a:xfrm>
          <a:prstGeom prst="rect">
            <a:avLst/>
          </a:prstGeom>
          <a:noFill/>
        </p:spPr>
        <p:txBody>
          <a:bodyPr wrap="square" rtlCol="0">
            <a:spAutoFit/>
          </a:bodyPr>
          <a:lstStyle/>
          <a:p>
            <a:r>
              <a:rPr lang="en-US" sz="3600" b="1" dirty="0">
                <a:solidFill>
                  <a:srgbClr val="00A0E0"/>
                </a:solidFill>
              </a:rPr>
              <a:t>More multicultural skills for teachers </a:t>
            </a:r>
            <a:endParaRPr lang="fi-FI" sz="3600" b="1" dirty="0">
              <a:solidFill>
                <a:srgbClr val="00A0E0"/>
              </a:solidFill>
            </a:endParaRPr>
          </a:p>
        </p:txBody>
      </p:sp>
      <p:sp>
        <p:nvSpPr>
          <p:cNvPr id="5" name="Suorakulmio 4"/>
          <p:cNvSpPr/>
          <p:nvPr/>
        </p:nvSpPr>
        <p:spPr>
          <a:xfrm>
            <a:off x="1265274" y="6099837"/>
            <a:ext cx="1180214" cy="6199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err="1">
                <a:solidFill>
                  <a:srgbClr val="002395"/>
                </a:solidFill>
              </a:rPr>
              <a:t>You</a:t>
            </a:r>
            <a:r>
              <a:rPr lang="fi-FI" sz="1400" dirty="0">
                <a:solidFill>
                  <a:srgbClr val="002395"/>
                </a:solidFill>
              </a:rPr>
              <a:t> </a:t>
            </a:r>
            <a:r>
              <a:rPr lang="fi-FI" sz="1400" dirty="0" err="1">
                <a:solidFill>
                  <a:srgbClr val="002395"/>
                </a:solidFill>
              </a:rPr>
              <a:t>can</a:t>
            </a:r>
            <a:r>
              <a:rPr lang="fi-FI" sz="1400" dirty="0">
                <a:solidFill>
                  <a:srgbClr val="002395"/>
                </a:solidFill>
              </a:rPr>
              <a:t> </a:t>
            </a:r>
            <a:r>
              <a:rPr lang="fi-FI" sz="1400" dirty="0" err="1">
                <a:solidFill>
                  <a:srgbClr val="002395"/>
                </a:solidFill>
              </a:rPr>
              <a:t>always</a:t>
            </a:r>
            <a:r>
              <a:rPr lang="fi-FI" sz="1400" dirty="0">
                <a:solidFill>
                  <a:srgbClr val="002395"/>
                </a:solidFill>
              </a:rPr>
              <a:t> </a:t>
            </a:r>
            <a:r>
              <a:rPr lang="fi-FI" sz="1400" dirty="0" err="1">
                <a:solidFill>
                  <a:srgbClr val="002395"/>
                </a:solidFill>
              </a:rPr>
              <a:t>learn</a:t>
            </a:r>
            <a:r>
              <a:rPr lang="fi-FI" sz="1400" dirty="0">
                <a:solidFill>
                  <a:srgbClr val="002395"/>
                </a:solidFill>
              </a:rPr>
              <a:t> </a:t>
            </a:r>
            <a:r>
              <a:rPr lang="fi-FI" sz="1400" dirty="0" err="1">
                <a:solidFill>
                  <a:srgbClr val="002395"/>
                </a:solidFill>
              </a:rPr>
              <a:t>more</a:t>
            </a:r>
            <a:r>
              <a:rPr lang="fi-FI" sz="1400" dirty="0">
                <a:solidFill>
                  <a:srgbClr val="002395"/>
                </a:solidFill>
              </a:rPr>
              <a:t>.</a:t>
            </a:r>
          </a:p>
        </p:txBody>
      </p:sp>
    </p:spTree>
    <p:extLst>
      <p:ext uri="{BB962C8B-B14F-4D97-AF65-F5344CB8AC3E}">
        <p14:creationId xmlns:p14="http://schemas.microsoft.com/office/powerpoint/2010/main" xmlns="" val="2755178429"/>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p:cNvSpPr>
            <a:spLocks noGrp="1"/>
          </p:cNvSpPr>
          <p:nvPr>
            <p:ph type="ftr" sz="quarter" idx="11"/>
          </p:nvPr>
        </p:nvSpPr>
        <p:spPr/>
        <p:txBody>
          <a:bodyPr/>
          <a:lstStyle/>
          <a:p>
            <a:endParaRPr lang="fi-FI" dirty="0"/>
          </a:p>
        </p:txBody>
      </p:sp>
      <p:pic>
        <p:nvPicPr>
          <p:cNvPr id="3" name="Kuva 2"/>
          <p:cNvPicPr>
            <a:picLocks noChangeAspect="1"/>
          </p:cNvPicPr>
          <p:nvPr/>
        </p:nvPicPr>
        <p:blipFill>
          <a:blip r:embed="rId3" cstate="print"/>
          <a:stretch>
            <a:fillRect/>
          </a:stretch>
        </p:blipFill>
        <p:spPr>
          <a:xfrm>
            <a:off x="230819" y="2376632"/>
            <a:ext cx="6855187" cy="1591685"/>
          </a:xfrm>
          <a:prstGeom prst="rect">
            <a:avLst/>
          </a:prstGeom>
        </p:spPr>
      </p:pic>
      <p:pic>
        <p:nvPicPr>
          <p:cNvPr id="4" name="Kuva 3"/>
          <p:cNvPicPr>
            <a:picLocks noChangeAspect="1"/>
          </p:cNvPicPr>
          <p:nvPr/>
        </p:nvPicPr>
        <p:blipFill>
          <a:blip r:embed="rId4" cstate="print"/>
          <a:stretch>
            <a:fillRect/>
          </a:stretch>
        </p:blipFill>
        <p:spPr>
          <a:xfrm rot="960000">
            <a:off x="7450418" y="532659"/>
            <a:ext cx="1216939" cy="1709366"/>
          </a:xfrm>
          <a:prstGeom prst="rect">
            <a:avLst/>
          </a:prstGeom>
        </p:spPr>
      </p:pic>
      <p:pic>
        <p:nvPicPr>
          <p:cNvPr id="5" name="Kuva 4"/>
          <p:cNvPicPr>
            <a:picLocks noChangeAspect="1"/>
          </p:cNvPicPr>
          <p:nvPr/>
        </p:nvPicPr>
        <p:blipFill>
          <a:blip r:embed="rId4" cstate="print"/>
          <a:stretch>
            <a:fillRect/>
          </a:stretch>
        </p:blipFill>
        <p:spPr>
          <a:xfrm rot="960000">
            <a:off x="7602818" y="2511241"/>
            <a:ext cx="1216939" cy="1709366"/>
          </a:xfrm>
          <a:prstGeom prst="rect">
            <a:avLst/>
          </a:prstGeom>
        </p:spPr>
      </p:pic>
      <p:sp>
        <p:nvSpPr>
          <p:cNvPr id="6" name="Suorakulmio 5"/>
          <p:cNvSpPr/>
          <p:nvPr/>
        </p:nvSpPr>
        <p:spPr>
          <a:xfrm>
            <a:off x="1265274" y="6099837"/>
            <a:ext cx="1180214" cy="6199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err="1">
                <a:solidFill>
                  <a:srgbClr val="002395"/>
                </a:solidFill>
              </a:rPr>
              <a:t>You</a:t>
            </a:r>
            <a:r>
              <a:rPr lang="fi-FI" sz="1400" dirty="0">
                <a:solidFill>
                  <a:srgbClr val="002395"/>
                </a:solidFill>
              </a:rPr>
              <a:t> </a:t>
            </a:r>
            <a:r>
              <a:rPr lang="fi-FI" sz="1400" dirty="0" err="1">
                <a:solidFill>
                  <a:srgbClr val="002395"/>
                </a:solidFill>
              </a:rPr>
              <a:t>can</a:t>
            </a:r>
            <a:r>
              <a:rPr lang="fi-FI" sz="1400" dirty="0">
                <a:solidFill>
                  <a:srgbClr val="002395"/>
                </a:solidFill>
              </a:rPr>
              <a:t> </a:t>
            </a:r>
            <a:r>
              <a:rPr lang="fi-FI" sz="1400" dirty="0" err="1">
                <a:solidFill>
                  <a:srgbClr val="002395"/>
                </a:solidFill>
              </a:rPr>
              <a:t>always</a:t>
            </a:r>
            <a:r>
              <a:rPr lang="fi-FI" sz="1400" dirty="0">
                <a:solidFill>
                  <a:srgbClr val="002395"/>
                </a:solidFill>
              </a:rPr>
              <a:t> </a:t>
            </a:r>
            <a:r>
              <a:rPr lang="fi-FI" sz="1400" dirty="0" err="1">
                <a:solidFill>
                  <a:srgbClr val="002395"/>
                </a:solidFill>
              </a:rPr>
              <a:t>learn</a:t>
            </a:r>
            <a:r>
              <a:rPr lang="fi-FI" sz="1400" dirty="0">
                <a:solidFill>
                  <a:srgbClr val="002395"/>
                </a:solidFill>
              </a:rPr>
              <a:t> </a:t>
            </a:r>
            <a:r>
              <a:rPr lang="fi-FI" sz="1400" dirty="0" err="1">
                <a:solidFill>
                  <a:srgbClr val="002395"/>
                </a:solidFill>
              </a:rPr>
              <a:t>more</a:t>
            </a:r>
            <a:r>
              <a:rPr lang="fi-FI" sz="1400" dirty="0">
                <a:solidFill>
                  <a:srgbClr val="002395"/>
                </a:solidFill>
              </a:rPr>
              <a:t>.</a:t>
            </a:r>
          </a:p>
        </p:txBody>
      </p:sp>
    </p:spTree>
    <p:extLst>
      <p:ext uri="{BB962C8B-B14F-4D97-AF65-F5344CB8AC3E}">
        <p14:creationId xmlns:p14="http://schemas.microsoft.com/office/powerpoint/2010/main" xmlns="" val="2590143231"/>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p:cNvSpPr>
            <a:spLocks noGrp="1"/>
          </p:cNvSpPr>
          <p:nvPr>
            <p:ph type="ftr" sz="quarter" idx="11"/>
          </p:nvPr>
        </p:nvSpPr>
        <p:spPr/>
        <p:txBody>
          <a:bodyPr/>
          <a:lstStyle/>
          <a:p>
            <a:endParaRPr lang="fi-FI" dirty="0"/>
          </a:p>
        </p:txBody>
      </p:sp>
      <p:pic>
        <p:nvPicPr>
          <p:cNvPr id="3" name="Kuva 2"/>
          <p:cNvPicPr>
            <a:picLocks noChangeAspect="1"/>
          </p:cNvPicPr>
          <p:nvPr/>
        </p:nvPicPr>
        <p:blipFill>
          <a:blip r:embed="rId2" cstate="print"/>
          <a:stretch>
            <a:fillRect/>
          </a:stretch>
        </p:blipFill>
        <p:spPr>
          <a:xfrm>
            <a:off x="150921" y="1083075"/>
            <a:ext cx="4746797" cy="5610687"/>
          </a:xfrm>
          <a:prstGeom prst="rect">
            <a:avLst/>
          </a:prstGeom>
        </p:spPr>
      </p:pic>
      <p:pic>
        <p:nvPicPr>
          <p:cNvPr id="4" name="Kuva 3"/>
          <p:cNvPicPr>
            <a:picLocks noChangeAspect="1"/>
          </p:cNvPicPr>
          <p:nvPr/>
        </p:nvPicPr>
        <p:blipFill>
          <a:blip r:embed="rId3" cstate="print"/>
          <a:stretch>
            <a:fillRect/>
          </a:stretch>
        </p:blipFill>
        <p:spPr>
          <a:xfrm>
            <a:off x="4897718" y="903394"/>
            <a:ext cx="4148628" cy="5790368"/>
          </a:xfrm>
          <a:prstGeom prst="rect">
            <a:avLst/>
          </a:prstGeom>
        </p:spPr>
      </p:pic>
      <p:sp>
        <p:nvSpPr>
          <p:cNvPr id="6" name="Tekstiruutu 5"/>
          <p:cNvSpPr txBox="1"/>
          <p:nvPr/>
        </p:nvSpPr>
        <p:spPr>
          <a:xfrm>
            <a:off x="674704" y="266330"/>
            <a:ext cx="7865614" cy="584775"/>
          </a:xfrm>
          <a:prstGeom prst="rect">
            <a:avLst/>
          </a:prstGeom>
          <a:noFill/>
        </p:spPr>
        <p:txBody>
          <a:bodyPr wrap="square" rtlCol="0">
            <a:spAutoFit/>
          </a:bodyPr>
          <a:lstStyle/>
          <a:p>
            <a:r>
              <a:rPr lang="fi-FI" sz="3200" b="1" dirty="0">
                <a:solidFill>
                  <a:srgbClr val="00A0E0"/>
                </a:solidFill>
              </a:rPr>
              <a:t>Language is </a:t>
            </a:r>
            <a:r>
              <a:rPr lang="fi-FI" sz="3200" b="1" dirty="0" err="1">
                <a:solidFill>
                  <a:srgbClr val="00A0E0"/>
                </a:solidFill>
              </a:rPr>
              <a:t>the</a:t>
            </a:r>
            <a:r>
              <a:rPr lang="fi-FI" sz="3200" b="1" dirty="0">
                <a:solidFill>
                  <a:srgbClr val="00A0E0"/>
                </a:solidFill>
              </a:rPr>
              <a:t> </a:t>
            </a:r>
            <a:r>
              <a:rPr lang="fi-FI" sz="3200" b="1" dirty="0" err="1">
                <a:solidFill>
                  <a:srgbClr val="00A0E0"/>
                </a:solidFill>
              </a:rPr>
              <a:t>key</a:t>
            </a:r>
            <a:r>
              <a:rPr lang="fi-FI" sz="3200" b="1" dirty="0">
                <a:solidFill>
                  <a:srgbClr val="00A0E0"/>
                </a:solidFill>
              </a:rPr>
              <a:t> </a:t>
            </a:r>
            <a:r>
              <a:rPr lang="fi-FI" sz="3200" b="1" dirty="0" err="1">
                <a:solidFill>
                  <a:srgbClr val="00A0E0"/>
                </a:solidFill>
              </a:rPr>
              <a:t>that</a:t>
            </a:r>
            <a:r>
              <a:rPr lang="fi-FI" sz="3200" b="1" dirty="0">
                <a:solidFill>
                  <a:srgbClr val="00A0E0"/>
                </a:solidFill>
              </a:rPr>
              <a:t> </a:t>
            </a:r>
            <a:r>
              <a:rPr lang="fi-FI" sz="3200" b="1" dirty="0" err="1">
                <a:solidFill>
                  <a:srgbClr val="00A0E0"/>
                </a:solidFill>
              </a:rPr>
              <a:t>opens</a:t>
            </a:r>
            <a:r>
              <a:rPr lang="fi-FI" sz="3200" b="1" dirty="0">
                <a:solidFill>
                  <a:srgbClr val="00A0E0"/>
                </a:solidFill>
              </a:rPr>
              <a:t> </a:t>
            </a:r>
            <a:r>
              <a:rPr lang="fi-FI" sz="3200" b="1" dirty="0" err="1">
                <a:solidFill>
                  <a:srgbClr val="00A0E0"/>
                </a:solidFill>
              </a:rPr>
              <a:t>many</a:t>
            </a:r>
            <a:r>
              <a:rPr lang="fi-FI" sz="3200" b="1" dirty="0">
                <a:solidFill>
                  <a:srgbClr val="00A0E0"/>
                </a:solidFill>
              </a:rPr>
              <a:t> </a:t>
            </a:r>
            <a:r>
              <a:rPr lang="fi-FI" sz="3200" b="1" dirty="0" err="1">
                <a:solidFill>
                  <a:srgbClr val="00A0E0"/>
                </a:solidFill>
              </a:rPr>
              <a:t>doors</a:t>
            </a:r>
            <a:r>
              <a:rPr lang="fi-FI" sz="3200" b="1" dirty="0">
                <a:solidFill>
                  <a:srgbClr val="00A0E0"/>
                </a:solidFill>
              </a:rPr>
              <a:t>.</a:t>
            </a:r>
          </a:p>
        </p:txBody>
      </p:sp>
    </p:spTree>
    <p:extLst>
      <p:ext uri="{BB962C8B-B14F-4D97-AF65-F5344CB8AC3E}">
        <p14:creationId xmlns:p14="http://schemas.microsoft.com/office/powerpoint/2010/main" xmlns="" val="1654656007"/>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p:cNvSpPr>
            <a:spLocks noGrp="1"/>
          </p:cNvSpPr>
          <p:nvPr>
            <p:ph type="ftr" sz="quarter" idx="11"/>
          </p:nvPr>
        </p:nvSpPr>
        <p:spPr/>
        <p:txBody>
          <a:bodyPr/>
          <a:lstStyle/>
          <a:p>
            <a:endParaRPr lang="fi-FI" dirty="0"/>
          </a:p>
        </p:txBody>
      </p:sp>
      <p:pic>
        <p:nvPicPr>
          <p:cNvPr id="3" name="Kuva 2"/>
          <p:cNvPicPr>
            <a:picLocks noChangeAspect="1"/>
          </p:cNvPicPr>
          <p:nvPr/>
        </p:nvPicPr>
        <p:blipFill>
          <a:blip r:embed="rId2" cstate="print"/>
          <a:stretch>
            <a:fillRect/>
          </a:stretch>
        </p:blipFill>
        <p:spPr>
          <a:xfrm>
            <a:off x="1251752" y="1056443"/>
            <a:ext cx="6977847" cy="5667225"/>
          </a:xfrm>
          <a:prstGeom prst="rect">
            <a:avLst/>
          </a:prstGeom>
        </p:spPr>
      </p:pic>
      <p:sp>
        <p:nvSpPr>
          <p:cNvPr id="4" name="Tekstiruutu 3"/>
          <p:cNvSpPr txBox="1"/>
          <p:nvPr/>
        </p:nvSpPr>
        <p:spPr>
          <a:xfrm>
            <a:off x="825623" y="186431"/>
            <a:ext cx="7910707" cy="584775"/>
          </a:xfrm>
          <a:prstGeom prst="rect">
            <a:avLst/>
          </a:prstGeom>
          <a:noFill/>
        </p:spPr>
        <p:txBody>
          <a:bodyPr wrap="square" rtlCol="0">
            <a:spAutoFit/>
          </a:bodyPr>
          <a:lstStyle/>
          <a:p>
            <a:r>
              <a:rPr lang="en-US" sz="3200" b="1" dirty="0">
                <a:solidFill>
                  <a:srgbClr val="00A0E0"/>
                </a:solidFill>
              </a:rPr>
              <a:t>More preparatory instruction is needed</a:t>
            </a:r>
            <a:endParaRPr lang="fi-FI" sz="3200" b="1" dirty="0">
              <a:solidFill>
                <a:srgbClr val="00A0E0"/>
              </a:solidFill>
            </a:endParaRPr>
          </a:p>
        </p:txBody>
      </p:sp>
    </p:spTree>
    <p:extLst>
      <p:ext uri="{BB962C8B-B14F-4D97-AF65-F5344CB8AC3E}">
        <p14:creationId xmlns:p14="http://schemas.microsoft.com/office/powerpoint/2010/main" xmlns="" val="1315429359"/>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3" cstate="print"/>
          <a:stretch>
            <a:fillRect/>
          </a:stretch>
        </p:blipFill>
        <p:spPr>
          <a:xfrm>
            <a:off x="1207362" y="733795"/>
            <a:ext cx="6525087" cy="6012333"/>
          </a:xfrm>
          <a:prstGeom prst="rect">
            <a:avLst/>
          </a:prstGeom>
        </p:spPr>
      </p:pic>
      <p:sp>
        <p:nvSpPr>
          <p:cNvPr id="3" name="Tekstiruutu 2"/>
          <p:cNvSpPr txBox="1"/>
          <p:nvPr/>
        </p:nvSpPr>
        <p:spPr>
          <a:xfrm>
            <a:off x="3284738" y="4536489"/>
            <a:ext cx="5646198" cy="646331"/>
          </a:xfrm>
          <a:prstGeom prst="rect">
            <a:avLst/>
          </a:prstGeom>
          <a:noFill/>
        </p:spPr>
        <p:txBody>
          <a:bodyPr wrap="square" rtlCol="0">
            <a:spAutoFit/>
          </a:bodyPr>
          <a:lstStyle/>
          <a:p>
            <a:r>
              <a:rPr lang="en-US" b="1" dirty="0">
                <a:solidFill>
                  <a:srgbClr val="00A0E0"/>
                </a:solidFill>
              </a:rPr>
              <a:t>In 2012, about 7 percent of all students in vocational education were immigrants. </a:t>
            </a:r>
            <a:endParaRPr lang="fi-FI" b="1" dirty="0">
              <a:solidFill>
                <a:srgbClr val="00A0E0"/>
              </a:solidFill>
            </a:endParaRPr>
          </a:p>
        </p:txBody>
      </p:sp>
      <p:sp>
        <p:nvSpPr>
          <p:cNvPr id="4" name="Tekstiruutu 3"/>
          <p:cNvSpPr txBox="1"/>
          <p:nvPr/>
        </p:nvSpPr>
        <p:spPr>
          <a:xfrm>
            <a:off x="221941" y="210575"/>
            <a:ext cx="8922059" cy="523220"/>
          </a:xfrm>
          <a:prstGeom prst="rect">
            <a:avLst/>
          </a:prstGeom>
          <a:noFill/>
        </p:spPr>
        <p:txBody>
          <a:bodyPr wrap="square" rtlCol="0">
            <a:spAutoFit/>
          </a:bodyPr>
          <a:lstStyle/>
          <a:p>
            <a:r>
              <a:rPr lang="en-US" sz="2800" b="1" dirty="0">
                <a:solidFill>
                  <a:srgbClr val="00A0E0"/>
                </a:solidFill>
              </a:rPr>
              <a:t>Support is still needed during upper secondary education</a:t>
            </a:r>
            <a:endParaRPr lang="fi-FI" sz="2800" b="1" dirty="0">
              <a:solidFill>
                <a:srgbClr val="00A0E0"/>
              </a:solidFill>
            </a:endParaRPr>
          </a:p>
        </p:txBody>
      </p:sp>
    </p:spTree>
    <p:extLst>
      <p:ext uri="{BB962C8B-B14F-4D97-AF65-F5344CB8AC3E}">
        <p14:creationId xmlns:p14="http://schemas.microsoft.com/office/powerpoint/2010/main" xmlns="" val="337044424"/>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p:cNvSpPr>
            <a:spLocks noGrp="1"/>
          </p:cNvSpPr>
          <p:nvPr>
            <p:ph type="ftr" sz="quarter" idx="11"/>
          </p:nvPr>
        </p:nvSpPr>
        <p:spPr/>
        <p:txBody>
          <a:bodyPr/>
          <a:lstStyle/>
          <a:p>
            <a:endParaRPr lang="fi-FI" dirty="0"/>
          </a:p>
        </p:txBody>
      </p:sp>
      <p:pic>
        <p:nvPicPr>
          <p:cNvPr id="3" name="Kuva 2"/>
          <p:cNvPicPr>
            <a:picLocks noChangeAspect="1"/>
          </p:cNvPicPr>
          <p:nvPr/>
        </p:nvPicPr>
        <p:blipFill>
          <a:blip r:embed="rId3" cstate="print"/>
          <a:stretch>
            <a:fillRect/>
          </a:stretch>
        </p:blipFill>
        <p:spPr>
          <a:xfrm>
            <a:off x="1153831" y="1004595"/>
            <a:ext cx="7058981" cy="5090238"/>
          </a:xfrm>
          <a:prstGeom prst="rect">
            <a:avLst/>
          </a:prstGeom>
        </p:spPr>
      </p:pic>
      <p:sp>
        <p:nvSpPr>
          <p:cNvPr id="4" name="Tekstiruutu 3"/>
          <p:cNvSpPr txBox="1"/>
          <p:nvPr/>
        </p:nvSpPr>
        <p:spPr>
          <a:xfrm>
            <a:off x="630315" y="150920"/>
            <a:ext cx="8106015" cy="954107"/>
          </a:xfrm>
          <a:prstGeom prst="rect">
            <a:avLst/>
          </a:prstGeom>
          <a:noFill/>
        </p:spPr>
        <p:txBody>
          <a:bodyPr wrap="square" rtlCol="0">
            <a:spAutoFit/>
          </a:bodyPr>
          <a:lstStyle/>
          <a:p>
            <a:pPr algn="ctr"/>
            <a:r>
              <a:rPr lang="en-US" sz="2800" b="1" dirty="0">
                <a:solidFill>
                  <a:srgbClr val="00A0E0"/>
                </a:solidFill>
              </a:rPr>
              <a:t>Educated immigrants must be integrated </a:t>
            </a:r>
          </a:p>
          <a:p>
            <a:pPr algn="ctr"/>
            <a:r>
              <a:rPr lang="en-US" sz="2800" b="1" dirty="0">
                <a:solidFill>
                  <a:srgbClr val="00A0E0"/>
                </a:solidFill>
              </a:rPr>
              <a:t>into the </a:t>
            </a:r>
            <a:r>
              <a:rPr lang="en-US" sz="2800" b="1" dirty="0" err="1">
                <a:solidFill>
                  <a:srgbClr val="00A0E0"/>
                </a:solidFill>
              </a:rPr>
              <a:t>labour</a:t>
            </a:r>
            <a:r>
              <a:rPr lang="en-US" sz="2800" b="1" dirty="0">
                <a:solidFill>
                  <a:srgbClr val="00A0E0"/>
                </a:solidFill>
              </a:rPr>
              <a:t> market </a:t>
            </a:r>
            <a:endParaRPr lang="fi-FI" sz="2800" b="1" dirty="0">
              <a:solidFill>
                <a:srgbClr val="00A0E0"/>
              </a:solidFill>
            </a:endParaRPr>
          </a:p>
        </p:txBody>
      </p:sp>
      <p:sp>
        <p:nvSpPr>
          <p:cNvPr id="5" name="Suorakulmio 4"/>
          <p:cNvSpPr/>
          <p:nvPr/>
        </p:nvSpPr>
        <p:spPr>
          <a:xfrm>
            <a:off x="1265274" y="6099837"/>
            <a:ext cx="1180214" cy="6199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err="1">
                <a:solidFill>
                  <a:srgbClr val="002395"/>
                </a:solidFill>
              </a:rPr>
              <a:t>You</a:t>
            </a:r>
            <a:r>
              <a:rPr lang="fi-FI" sz="1400" dirty="0">
                <a:solidFill>
                  <a:srgbClr val="002395"/>
                </a:solidFill>
              </a:rPr>
              <a:t> </a:t>
            </a:r>
            <a:r>
              <a:rPr lang="fi-FI" sz="1400" dirty="0" err="1">
                <a:solidFill>
                  <a:srgbClr val="002395"/>
                </a:solidFill>
              </a:rPr>
              <a:t>can</a:t>
            </a:r>
            <a:r>
              <a:rPr lang="fi-FI" sz="1400" dirty="0">
                <a:solidFill>
                  <a:srgbClr val="002395"/>
                </a:solidFill>
              </a:rPr>
              <a:t> </a:t>
            </a:r>
            <a:r>
              <a:rPr lang="fi-FI" sz="1400" dirty="0" err="1">
                <a:solidFill>
                  <a:srgbClr val="002395"/>
                </a:solidFill>
              </a:rPr>
              <a:t>always</a:t>
            </a:r>
            <a:r>
              <a:rPr lang="fi-FI" sz="1400" dirty="0">
                <a:solidFill>
                  <a:srgbClr val="002395"/>
                </a:solidFill>
              </a:rPr>
              <a:t> </a:t>
            </a:r>
            <a:r>
              <a:rPr lang="fi-FI" sz="1400" dirty="0" err="1">
                <a:solidFill>
                  <a:srgbClr val="002395"/>
                </a:solidFill>
              </a:rPr>
              <a:t>learn</a:t>
            </a:r>
            <a:r>
              <a:rPr lang="fi-FI" sz="1400" dirty="0">
                <a:solidFill>
                  <a:srgbClr val="002395"/>
                </a:solidFill>
              </a:rPr>
              <a:t> </a:t>
            </a:r>
            <a:r>
              <a:rPr lang="fi-FI" sz="1400" dirty="0" err="1">
                <a:solidFill>
                  <a:srgbClr val="002395"/>
                </a:solidFill>
              </a:rPr>
              <a:t>more</a:t>
            </a:r>
            <a:r>
              <a:rPr lang="fi-FI" sz="1400" dirty="0">
                <a:solidFill>
                  <a:srgbClr val="002395"/>
                </a:solidFill>
              </a:rPr>
              <a:t>.</a:t>
            </a:r>
          </a:p>
        </p:txBody>
      </p:sp>
    </p:spTree>
    <p:extLst>
      <p:ext uri="{BB962C8B-B14F-4D97-AF65-F5344CB8AC3E}">
        <p14:creationId xmlns:p14="http://schemas.microsoft.com/office/powerpoint/2010/main" xmlns="" val="846379824"/>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
            </a:r>
            <a:br>
              <a:rPr lang="fi-FI" dirty="0"/>
            </a:br>
            <a:r>
              <a:rPr lang="fi-FI" dirty="0"/>
              <a:t/>
            </a:r>
            <a:br>
              <a:rPr lang="fi-FI" dirty="0"/>
            </a:br>
            <a:r>
              <a:rPr lang="fi-FI" dirty="0" err="1"/>
              <a:t>Thank</a:t>
            </a:r>
            <a:r>
              <a:rPr lang="fi-FI" dirty="0"/>
              <a:t> </a:t>
            </a:r>
            <a:r>
              <a:rPr lang="fi-FI" dirty="0" err="1"/>
              <a:t>you</a:t>
            </a:r>
            <a:endParaRPr lang="fi-FI" dirty="0"/>
          </a:p>
        </p:txBody>
      </p:sp>
    </p:spTree>
    <p:extLst>
      <p:ext uri="{BB962C8B-B14F-4D97-AF65-F5344CB8AC3E}">
        <p14:creationId xmlns:p14="http://schemas.microsoft.com/office/powerpoint/2010/main" xmlns="" val="790302598"/>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3" cstate="print"/>
          <a:stretch>
            <a:fillRect/>
          </a:stretch>
        </p:blipFill>
        <p:spPr>
          <a:xfrm>
            <a:off x="217761" y="403283"/>
            <a:ext cx="8580474" cy="5050223"/>
          </a:xfrm>
          <a:prstGeom prst="rect">
            <a:avLst/>
          </a:prstGeom>
        </p:spPr>
      </p:pic>
      <p:sp>
        <p:nvSpPr>
          <p:cNvPr id="4" name="Tekstiruutu 3"/>
          <p:cNvSpPr txBox="1"/>
          <p:nvPr/>
        </p:nvSpPr>
        <p:spPr>
          <a:xfrm>
            <a:off x="350874" y="5453506"/>
            <a:ext cx="8527312" cy="646331"/>
          </a:xfrm>
          <a:prstGeom prst="rect">
            <a:avLst/>
          </a:prstGeom>
          <a:noFill/>
        </p:spPr>
        <p:txBody>
          <a:bodyPr wrap="square" rtlCol="0">
            <a:spAutoFit/>
          </a:bodyPr>
          <a:lstStyle/>
          <a:p>
            <a:r>
              <a:rPr lang="fi-FI" dirty="0">
                <a:hlinkClick r:id="rId4"/>
              </a:rPr>
              <a:t>http://www.migri.fi/about_us/statistics/statistics_on_asylum_and_refugees</a:t>
            </a:r>
            <a:endParaRPr lang="fi-FI" dirty="0"/>
          </a:p>
          <a:p>
            <a:endParaRPr lang="fi-FI" dirty="0"/>
          </a:p>
        </p:txBody>
      </p:sp>
      <p:sp>
        <p:nvSpPr>
          <p:cNvPr id="5" name="Suorakulmio 4"/>
          <p:cNvSpPr/>
          <p:nvPr/>
        </p:nvSpPr>
        <p:spPr>
          <a:xfrm>
            <a:off x="1265274" y="6099837"/>
            <a:ext cx="1180214" cy="6199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err="1">
                <a:solidFill>
                  <a:srgbClr val="002395"/>
                </a:solidFill>
              </a:rPr>
              <a:t>You</a:t>
            </a:r>
            <a:r>
              <a:rPr lang="fi-FI" sz="1400" dirty="0">
                <a:solidFill>
                  <a:srgbClr val="002395"/>
                </a:solidFill>
              </a:rPr>
              <a:t> </a:t>
            </a:r>
            <a:r>
              <a:rPr lang="fi-FI" sz="1400" dirty="0" err="1">
                <a:solidFill>
                  <a:srgbClr val="002395"/>
                </a:solidFill>
              </a:rPr>
              <a:t>can</a:t>
            </a:r>
            <a:r>
              <a:rPr lang="fi-FI" sz="1400" dirty="0">
                <a:solidFill>
                  <a:srgbClr val="002395"/>
                </a:solidFill>
              </a:rPr>
              <a:t> </a:t>
            </a:r>
            <a:r>
              <a:rPr lang="fi-FI" sz="1400" dirty="0" err="1">
                <a:solidFill>
                  <a:srgbClr val="002395"/>
                </a:solidFill>
              </a:rPr>
              <a:t>always</a:t>
            </a:r>
            <a:r>
              <a:rPr lang="fi-FI" sz="1400" dirty="0">
                <a:solidFill>
                  <a:srgbClr val="002395"/>
                </a:solidFill>
              </a:rPr>
              <a:t> </a:t>
            </a:r>
            <a:r>
              <a:rPr lang="fi-FI" sz="1400" dirty="0" err="1">
                <a:solidFill>
                  <a:srgbClr val="002395"/>
                </a:solidFill>
              </a:rPr>
              <a:t>learn</a:t>
            </a:r>
            <a:r>
              <a:rPr lang="fi-FI" sz="1400" dirty="0">
                <a:solidFill>
                  <a:srgbClr val="002395"/>
                </a:solidFill>
              </a:rPr>
              <a:t> </a:t>
            </a:r>
            <a:r>
              <a:rPr lang="fi-FI" sz="1400" dirty="0" err="1">
                <a:solidFill>
                  <a:srgbClr val="002395"/>
                </a:solidFill>
              </a:rPr>
              <a:t>more</a:t>
            </a:r>
            <a:r>
              <a:rPr lang="fi-FI" sz="1400" dirty="0">
                <a:solidFill>
                  <a:srgbClr val="002395"/>
                </a:solidFill>
              </a:rPr>
              <a:t>.</a:t>
            </a:r>
          </a:p>
        </p:txBody>
      </p:sp>
      <p:sp>
        <p:nvSpPr>
          <p:cNvPr id="8" name="Tekstiruutu 7"/>
          <p:cNvSpPr txBox="1"/>
          <p:nvPr/>
        </p:nvSpPr>
        <p:spPr>
          <a:xfrm>
            <a:off x="2032986" y="172450"/>
            <a:ext cx="4722921" cy="461665"/>
          </a:xfrm>
          <a:prstGeom prst="rect">
            <a:avLst/>
          </a:prstGeom>
          <a:noFill/>
        </p:spPr>
        <p:txBody>
          <a:bodyPr wrap="square" rtlCol="0">
            <a:spAutoFit/>
          </a:bodyPr>
          <a:lstStyle/>
          <a:p>
            <a:r>
              <a:rPr lang="fi-FI" sz="2400" b="1" dirty="0">
                <a:solidFill>
                  <a:srgbClr val="00A0E0"/>
                </a:solidFill>
              </a:rPr>
              <a:t>2015 </a:t>
            </a:r>
            <a:r>
              <a:rPr lang="fi-FI" sz="2400" b="1" dirty="0" err="1">
                <a:solidFill>
                  <a:srgbClr val="00A0E0"/>
                </a:solidFill>
              </a:rPr>
              <a:t>total</a:t>
            </a:r>
            <a:r>
              <a:rPr lang="fi-FI" sz="2400" b="1" dirty="0">
                <a:solidFill>
                  <a:srgbClr val="00A0E0"/>
                </a:solidFill>
              </a:rPr>
              <a:t> of 32 476 </a:t>
            </a:r>
            <a:r>
              <a:rPr lang="fi-FI" sz="2400" b="1" dirty="0" err="1">
                <a:solidFill>
                  <a:srgbClr val="00A0E0"/>
                </a:solidFill>
              </a:rPr>
              <a:t>asylum</a:t>
            </a:r>
            <a:r>
              <a:rPr lang="fi-FI" sz="2400" b="1" dirty="0">
                <a:solidFill>
                  <a:srgbClr val="00A0E0"/>
                </a:solidFill>
              </a:rPr>
              <a:t> </a:t>
            </a:r>
            <a:r>
              <a:rPr lang="fi-FI" sz="2400" b="1" dirty="0" err="1">
                <a:solidFill>
                  <a:srgbClr val="00A0E0"/>
                </a:solidFill>
              </a:rPr>
              <a:t>seekers</a:t>
            </a:r>
            <a:endParaRPr lang="fi-FI" sz="2400" b="1" dirty="0">
              <a:solidFill>
                <a:srgbClr val="00A0E0"/>
              </a:solidFill>
            </a:endParaRPr>
          </a:p>
        </p:txBody>
      </p:sp>
    </p:spTree>
    <p:extLst>
      <p:ext uri="{BB962C8B-B14F-4D97-AF65-F5344CB8AC3E}">
        <p14:creationId xmlns:p14="http://schemas.microsoft.com/office/powerpoint/2010/main" xmlns="" val="3793090509"/>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p:cNvSpPr>
            <a:spLocks noGrp="1"/>
          </p:cNvSpPr>
          <p:nvPr>
            <p:ph type="ftr" sz="quarter" idx="11"/>
          </p:nvPr>
        </p:nvSpPr>
        <p:spPr/>
        <p:txBody>
          <a:bodyPr/>
          <a:lstStyle/>
          <a:p>
            <a:endParaRPr lang="fi-FI" dirty="0"/>
          </a:p>
        </p:txBody>
      </p:sp>
      <p:pic>
        <p:nvPicPr>
          <p:cNvPr id="3" name="Kuva 2"/>
          <p:cNvPicPr>
            <a:picLocks noChangeAspect="1"/>
          </p:cNvPicPr>
          <p:nvPr/>
        </p:nvPicPr>
        <p:blipFill>
          <a:blip r:embed="rId2" cstate="print"/>
          <a:stretch>
            <a:fillRect/>
          </a:stretch>
        </p:blipFill>
        <p:spPr>
          <a:xfrm>
            <a:off x="251846" y="1052623"/>
            <a:ext cx="8484484" cy="4576872"/>
          </a:xfrm>
          <a:prstGeom prst="rect">
            <a:avLst/>
          </a:prstGeom>
        </p:spPr>
      </p:pic>
      <p:sp>
        <p:nvSpPr>
          <p:cNvPr id="4" name="Suorakulmio 3"/>
          <p:cNvSpPr/>
          <p:nvPr/>
        </p:nvSpPr>
        <p:spPr>
          <a:xfrm>
            <a:off x="4051005" y="4720856"/>
            <a:ext cx="1599225" cy="2764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a:solidFill>
                  <a:schemeClr val="tx1"/>
                </a:solidFill>
              </a:rPr>
              <a:t>weeks</a:t>
            </a:r>
            <a:endParaRPr lang="fi-FI" dirty="0">
              <a:solidFill>
                <a:schemeClr val="tx1"/>
              </a:solidFill>
            </a:endParaRPr>
          </a:p>
        </p:txBody>
      </p:sp>
      <p:sp>
        <p:nvSpPr>
          <p:cNvPr id="5" name="Suorakulmio 4"/>
          <p:cNvSpPr/>
          <p:nvPr/>
        </p:nvSpPr>
        <p:spPr>
          <a:xfrm rot="16200000">
            <a:off x="-1008008" y="2775098"/>
            <a:ext cx="3022982" cy="5032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a:solidFill>
                  <a:schemeClr val="tx1"/>
                </a:solidFill>
              </a:rPr>
              <a:t>Number</a:t>
            </a:r>
            <a:r>
              <a:rPr lang="fi-FI" dirty="0">
                <a:solidFill>
                  <a:schemeClr val="tx1"/>
                </a:solidFill>
              </a:rPr>
              <a:t> of </a:t>
            </a:r>
            <a:r>
              <a:rPr lang="fi-FI" dirty="0" err="1">
                <a:solidFill>
                  <a:schemeClr val="tx1"/>
                </a:solidFill>
              </a:rPr>
              <a:t>asylym</a:t>
            </a:r>
            <a:r>
              <a:rPr lang="fi-FI" dirty="0">
                <a:solidFill>
                  <a:schemeClr val="tx1"/>
                </a:solidFill>
              </a:rPr>
              <a:t> </a:t>
            </a:r>
            <a:r>
              <a:rPr lang="fi-FI" dirty="0" err="1">
                <a:solidFill>
                  <a:schemeClr val="tx1"/>
                </a:solidFill>
              </a:rPr>
              <a:t>applicants</a:t>
            </a:r>
            <a:endParaRPr lang="fi-FI" dirty="0">
              <a:solidFill>
                <a:schemeClr val="tx1"/>
              </a:solidFill>
            </a:endParaRPr>
          </a:p>
        </p:txBody>
      </p:sp>
      <p:sp>
        <p:nvSpPr>
          <p:cNvPr id="6" name="Suorakulmio 5"/>
          <p:cNvSpPr/>
          <p:nvPr/>
        </p:nvSpPr>
        <p:spPr>
          <a:xfrm>
            <a:off x="0" y="1011969"/>
            <a:ext cx="3306727" cy="5032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err="1">
                <a:solidFill>
                  <a:schemeClr val="tx1"/>
                </a:solidFill>
              </a:rPr>
              <a:t>Asylum</a:t>
            </a:r>
            <a:r>
              <a:rPr lang="fi-FI" sz="2000" b="1" dirty="0">
                <a:solidFill>
                  <a:schemeClr val="tx1"/>
                </a:solidFill>
              </a:rPr>
              <a:t> </a:t>
            </a:r>
            <a:r>
              <a:rPr lang="fi-FI" sz="2000" b="1" dirty="0" err="1">
                <a:solidFill>
                  <a:schemeClr val="tx1"/>
                </a:solidFill>
              </a:rPr>
              <a:t>applicants</a:t>
            </a:r>
            <a:r>
              <a:rPr lang="fi-FI" sz="2000" b="1" dirty="0">
                <a:solidFill>
                  <a:schemeClr val="tx1"/>
                </a:solidFill>
              </a:rPr>
              <a:t> </a:t>
            </a:r>
          </a:p>
        </p:txBody>
      </p:sp>
      <p:sp>
        <p:nvSpPr>
          <p:cNvPr id="7" name="Tekstiruutu 6"/>
          <p:cNvSpPr txBox="1"/>
          <p:nvPr/>
        </p:nvSpPr>
        <p:spPr>
          <a:xfrm>
            <a:off x="1180730" y="160645"/>
            <a:ext cx="6955190" cy="830997"/>
          </a:xfrm>
          <a:prstGeom prst="rect">
            <a:avLst/>
          </a:prstGeom>
          <a:noFill/>
        </p:spPr>
        <p:txBody>
          <a:bodyPr wrap="square" rtlCol="0">
            <a:spAutoFit/>
          </a:bodyPr>
          <a:lstStyle/>
          <a:p>
            <a:r>
              <a:rPr lang="fi-FI" sz="2400" b="1" dirty="0">
                <a:solidFill>
                  <a:srgbClr val="00A0E0"/>
                </a:solidFill>
              </a:rPr>
              <a:t>1.1.-15.5.2016 </a:t>
            </a:r>
            <a:r>
              <a:rPr lang="fi-FI" sz="2400" b="1" dirty="0" err="1">
                <a:solidFill>
                  <a:srgbClr val="00A0E0"/>
                </a:solidFill>
              </a:rPr>
              <a:t>the</a:t>
            </a:r>
            <a:r>
              <a:rPr lang="fi-FI" sz="2400" b="1" dirty="0">
                <a:solidFill>
                  <a:srgbClr val="00A0E0"/>
                </a:solidFill>
              </a:rPr>
              <a:t> </a:t>
            </a:r>
            <a:r>
              <a:rPr lang="fi-FI" sz="2400" b="1" dirty="0" err="1">
                <a:solidFill>
                  <a:srgbClr val="00A0E0"/>
                </a:solidFill>
              </a:rPr>
              <a:t>number</a:t>
            </a:r>
            <a:r>
              <a:rPr lang="fi-FI" sz="2400" b="1" dirty="0">
                <a:solidFill>
                  <a:srgbClr val="00A0E0"/>
                </a:solidFill>
              </a:rPr>
              <a:t> of </a:t>
            </a:r>
            <a:r>
              <a:rPr lang="fi-FI" sz="2400" b="1" dirty="0" err="1">
                <a:solidFill>
                  <a:srgbClr val="00A0E0"/>
                </a:solidFill>
              </a:rPr>
              <a:t>asylum</a:t>
            </a:r>
            <a:r>
              <a:rPr lang="fi-FI" sz="2400" b="1" dirty="0">
                <a:solidFill>
                  <a:srgbClr val="00A0E0"/>
                </a:solidFill>
              </a:rPr>
              <a:t> </a:t>
            </a:r>
            <a:r>
              <a:rPr lang="fi-FI" sz="2400" b="1" dirty="0" err="1">
                <a:solidFill>
                  <a:srgbClr val="00A0E0"/>
                </a:solidFill>
              </a:rPr>
              <a:t>seekers</a:t>
            </a:r>
            <a:r>
              <a:rPr lang="fi-FI" sz="2400" b="1" dirty="0">
                <a:solidFill>
                  <a:srgbClr val="00A0E0"/>
                </a:solidFill>
              </a:rPr>
              <a:t> 2 757</a:t>
            </a:r>
          </a:p>
          <a:p>
            <a:endParaRPr lang="fi-FI" sz="2400" b="1" dirty="0">
              <a:solidFill>
                <a:srgbClr val="00A0E0"/>
              </a:solidFill>
            </a:endParaRPr>
          </a:p>
        </p:txBody>
      </p:sp>
      <p:sp>
        <p:nvSpPr>
          <p:cNvPr id="9" name="Suorakulmio 8"/>
          <p:cNvSpPr/>
          <p:nvPr/>
        </p:nvSpPr>
        <p:spPr>
          <a:xfrm>
            <a:off x="1265274" y="6099837"/>
            <a:ext cx="1180214" cy="6199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err="1">
                <a:solidFill>
                  <a:srgbClr val="002395"/>
                </a:solidFill>
              </a:rPr>
              <a:t>You</a:t>
            </a:r>
            <a:r>
              <a:rPr lang="fi-FI" sz="1400" dirty="0">
                <a:solidFill>
                  <a:srgbClr val="002395"/>
                </a:solidFill>
              </a:rPr>
              <a:t> </a:t>
            </a:r>
            <a:r>
              <a:rPr lang="fi-FI" sz="1400" dirty="0" err="1">
                <a:solidFill>
                  <a:srgbClr val="002395"/>
                </a:solidFill>
              </a:rPr>
              <a:t>can</a:t>
            </a:r>
            <a:r>
              <a:rPr lang="fi-FI" sz="1400" dirty="0">
                <a:solidFill>
                  <a:srgbClr val="002395"/>
                </a:solidFill>
              </a:rPr>
              <a:t> </a:t>
            </a:r>
            <a:r>
              <a:rPr lang="fi-FI" sz="1400" dirty="0" err="1">
                <a:solidFill>
                  <a:srgbClr val="002395"/>
                </a:solidFill>
              </a:rPr>
              <a:t>always</a:t>
            </a:r>
            <a:r>
              <a:rPr lang="fi-FI" sz="1400" dirty="0">
                <a:solidFill>
                  <a:srgbClr val="002395"/>
                </a:solidFill>
              </a:rPr>
              <a:t> </a:t>
            </a:r>
            <a:r>
              <a:rPr lang="fi-FI" sz="1400" dirty="0" err="1">
                <a:solidFill>
                  <a:srgbClr val="002395"/>
                </a:solidFill>
              </a:rPr>
              <a:t>learn</a:t>
            </a:r>
            <a:r>
              <a:rPr lang="fi-FI" sz="1400" dirty="0">
                <a:solidFill>
                  <a:srgbClr val="002395"/>
                </a:solidFill>
              </a:rPr>
              <a:t> </a:t>
            </a:r>
            <a:r>
              <a:rPr lang="fi-FI" sz="1400" dirty="0" err="1">
                <a:solidFill>
                  <a:srgbClr val="002395"/>
                </a:solidFill>
              </a:rPr>
              <a:t>more</a:t>
            </a:r>
            <a:r>
              <a:rPr lang="fi-FI" sz="1400" dirty="0">
                <a:solidFill>
                  <a:srgbClr val="002395"/>
                </a:solidFill>
              </a:rPr>
              <a:t>.</a:t>
            </a:r>
          </a:p>
        </p:txBody>
      </p:sp>
    </p:spTree>
    <p:extLst>
      <p:ext uri="{BB962C8B-B14F-4D97-AF65-F5344CB8AC3E}">
        <p14:creationId xmlns:p14="http://schemas.microsoft.com/office/powerpoint/2010/main" xmlns="" val="3347685337"/>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p:cNvSpPr txBox="1"/>
          <p:nvPr/>
        </p:nvSpPr>
        <p:spPr>
          <a:xfrm>
            <a:off x="5417176" y="1055261"/>
            <a:ext cx="3136605" cy="4893647"/>
          </a:xfrm>
          <a:prstGeom prst="rect">
            <a:avLst/>
          </a:prstGeom>
          <a:noFill/>
        </p:spPr>
        <p:txBody>
          <a:bodyPr wrap="square" rtlCol="0">
            <a:spAutoFit/>
          </a:bodyPr>
          <a:lstStyle/>
          <a:p>
            <a:r>
              <a:rPr lang="en-US" sz="2400" dirty="0"/>
              <a:t>Even without the wave of refugees, multiculturalism is an important and growing part of Finland and its future.</a:t>
            </a:r>
          </a:p>
          <a:p>
            <a:endParaRPr lang="en-US" sz="2400" dirty="0"/>
          </a:p>
          <a:p>
            <a:r>
              <a:rPr lang="en-US" sz="2400" dirty="0"/>
              <a:t>OAJ wants to promote a multicultural and tolerant Finland that carries global responsibility and helps those in need.</a:t>
            </a:r>
            <a:endParaRPr lang="fi-FI" sz="2400" dirty="0"/>
          </a:p>
        </p:txBody>
      </p:sp>
      <p:pic>
        <p:nvPicPr>
          <p:cNvPr id="4" name="Kuva 3"/>
          <p:cNvPicPr>
            <a:picLocks noChangeAspect="1"/>
          </p:cNvPicPr>
          <p:nvPr/>
        </p:nvPicPr>
        <p:blipFill>
          <a:blip r:embed="rId2" cstate="print"/>
          <a:stretch>
            <a:fillRect/>
          </a:stretch>
        </p:blipFill>
        <p:spPr>
          <a:xfrm>
            <a:off x="1190847" y="5948908"/>
            <a:ext cx="3923414" cy="909092"/>
          </a:xfrm>
          <a:prstGeom prst="rect">
            <a:avLst/>
          </a:prstGeom>
        </p:spPr>
      </p:pic>
      <p:pic>
        <p:nvPicPr>
          <p:cNvPr id="5" name="Kuva 4"/>
          <p:cNvPicPr>
            <a:picLocks noChangeAspect="1"/>
          </p:cNvPicPr>
          <p:nvPr/>
        </p:nvPicPr>
        <p:blipFill>
          <a:blip r:embed="rId3" cstate="print"/>
          <a:stretch>
            <a:fillRect/>
          </a:stretch>
        </p:blipFill>
        <p:spPr>
          <a:xfrm>
            <a:off x="232519" y="393405"/>
            <a:ext cx="4988067" cy="5654749"/>
          </a:xfrm>
          <a:prstGeom prst="rect">
            <a:avLst/>
          </a:prstGeom>
        </p:spPr>
      </p:pic>
    </p:spTree>
    <p:extLst>
      <p:ext uri="{BB962C8B-B14F-4D97-AF65-F5344CB8AC3E}">
        <p14:creationId xmlns:p14="http://schemas.microsoft.com/office/powerpoint/2010/main" xmlns="" val="1064809604"/>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en-US" b="1" dirty="0"/>
              <a:t>Survey of the educational background, work history and learning skills of asylum seekers</a:t>
            </a:r>
            <a:br>
              <a:rPr lang="en-US" b="1" dirty="0"/>
            </a:br>
            <a:endParaRPr lang="fi-FI" dirty="0"/>
          </a:p>
        </p:txBody>
      </p:sp>
      <p:sp>
        <p:nvSpPr>
          <p:cNvPr id="3" name="Sisällön paikkamerkki 2"/>
          <p:cNvSpPr>
            <a:spLocks noGrp="1"/>
          </p:cNvSpPr>
          <p:nvPr>
            <p:ph idx="1"/>
          </p:nvPr>
        </p:nvSpPr>
        <p:spPr/>
        <p:txBody>
          <a:bodyPr>
            <a:normAutofit fontScale="85000" lnSpcReduction="10000"/>
          </a:bodyPr>
          <a:lstStyle/>
          <a:p>
            <a:r>
              <a:rPr lang="en-US" b="1" dirty="0"/>
              <a:t> a language assessment </a:t>
            </a:r>
            <a:r>
              <a:rPr lang="en-US" b="1" dirty="0" err="1"/>
              <a:t>centre</a:t>
            </a:r>
            <a:r>
              <a:rPr lang="en-US" b="1" dirty="0"/>
              <a:t> for adult immigrants was commissioned by the Ministry of Education and Culture to carry out a survey of the </a:t>
            </a:r>
          </a:p>
          <a:p>
            <a:r>
              <a:rPr lang="en-US" b="1" dirty="0"/>
              <a:t>language educational background, </a:t>
            </a:r>
          </a:p>
          <a:p>
            <a:r>
              <a:rPr lang="en-US" b="1" dirty="0"/>
              <a:t>work history and </a:t>
            </a:r>
          </a:p>
          <a:p>
            <a:r>
              <a:rPr lang="en-US" b="1" dirty="0"/>
              <a:t>proficiency in reading and writing </a:t>
            </a:r>
          </a:p>
          <a:p>
            <a:pPr marL="0" indent="0">
              <a:buNone/>
            </a:pPr>
            <a:r>
              <a:rPr lang="en-US" b="1" dirty="0"/>
              <a:t>of asylum seekers in reception </a:t>
            </a:r>
            <a:r>
              <a:rPr lang="en-US" b="1" dirty="0" err="1"/>
              <a:t>centres</a:t>
            </a:r>
            <a:r>
              <a:rPr lang="en-US" b="1" dirty="0"/>
              <a:t> in Finland. </a:t>
            </a:r>
          </a:p>
          <a:p>
            <a:pPr marL="0" indent="0">
              <a:buNone/>
            </a:pPr>
            <a:endParaRPr lang="en-US" b="1" dirty="0"/>
          </a:p>
          <a:p>
            <a:pPr marL="0" indent="0">
              <a:buNone/>
            </a:pPr>
            <a:r>
              <a:rPr lang="en-US" b="1" dirty="0"/>
              <a:t>The survey was conducted between January and March 2016 and involved interviews with 1,004 asylum seekers from 32 different countries.  </a:t>
            </a:r>
            <a:endParaRPr lang="fi-FI" dirty="0"/>
          </a:p>
        </p:txBody>
      </p:sp>
      <p:sp>
        <p:nvSpPr>
          <p:cNvPr id="4" name="Alatunnisteen paikkamerkki 3"/>
          <p:cNvSpPr>
            <a:spLocks noGrp="1"/>
          </p:cNvSpPr>
          <p:nvPr>
            <p:ph type="ftr" sz="quarter" idx="11"/>
          </p:nvPr>
        </p:nvSpPr>
        <p:spPr/>
        <p:txBody>
          <a:bodyPr/>
          <a:lstStyle/>
          <a:p>
            <a:endParaRPr lang="fi-FI" dirty="0"/>
          </a:p>
        </p:txBody>
      </p:sp>
      <p:sp>
        <p:nvSpPr>
          <p:cNvPr id="5" name="Suorakulmio 4"/>
          <p:cNvSpPr/>
          <p:nvPr/>
        </p:nvSpPr>
        <p:spPr>
          <a:xfrm>
            <a:off x="1265274" y="6099837"/>
            <a:ext cx="1180214" cy="6199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err="1">
                <a:solidFill>
                  <a:srgbClr val="002395"/>
                </a:solidFill>
              </a:rPr>
              <a:t>You</a:t>
            </a:r>
            <a:r>
              <a:rPr lang="fi-FI" sz="1400" dirty="0">
                <a:solidFill>
                  <a:srgbClr val="002395"/>
                </a:solidFill>
              </a:rPr>
              <a:t> </a:t>
            </a:r>
            <a:r>
              <a:rPr lang="fi-FI" sz="1400" dirty="0" err="1">
                <a:solidFill>
                  <a:srgbClr val="002395"/>
                </a:solidFill>
              </a:rPr>
              <a:t>can</a:t>
            </a:r>
            <a:r>
              <a:rPr lang="fi-FI" sz="1400" dirty="0">
                <a:solidFill>
                  <a:srgbClr val="002395"/>
                </a:solidFill>
              </a:rPr>
              <a:t> </a:t>
            </a:r>
            <a:r>
              <a:rPr lang="fi-FI" sz="1400" dirty="0" err="1">
                <a:solidFill>
                  <a:srgbClr val="002395"/>
                </a:solidFill>
              </a:rPr>
              <a:t>always</a:t>
            </a:r>
            <a:r>
              <a:rPr lang="fi-FI" sz="1400" dirty="0">
                <a:solidFill>
                  <a:srgbClr val="002395"/>
                </a:solidFill>
              </a:rPr>
              <a:t> </a:t>
            </a:r>
            <a:r>
              <a:rPr lang="fi-FI" sz="1400" dirty="0" err="1">
                <a:solidFill>
                  <a:srgbClr val="002395"/>
                </a:solidFill>
              </a:rPr>
              <a:t>learn</a:t>
            </a:r>
            <a:r>
              <a:rPr lang="fi-FI" sz="1400" dirty="0">
                <a:solidFill>
                  <a:srgbClr val="002395"/>
                </a:solidFill>
              </a:rPr>
              <a:t> </a:t>
            </a:r>
            <a:r>
              <a:rPr lang="fi-FI" sz="1400" dirty="0" err="1">
                <a:solidFill>
                  <a:srgbClr val="002395"/>
                </a:solidFill>
              </a:rPr>
              <a:t>more</a:t>
            </a:r>
            <a:r>
              <a:rPr lang="fi-FI" sz="1400" dirty="0">
                <a:solidFill>
                  <a:srgbClr val="002395"/>
                </a:solidFill>
              </a:rPr>
              <a:t>.</a:t>
            </a:r>
          </a:p>
        </p:txBody>
      </p:sp>
    </p:spTree>
    <p:extLst>
      <p:ext uri="{BB962C8B-B14F-4D97-AF65-F5344CB8AC3E}">
        <p14:creationId xmlns:p14="http://schemas.microsoft.com/office/powerpoint/2010/main" xmlns="" val="1426933325"/>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Educational</a:t>
            </a:r>
            <a:r>
              <a:rPr lang="fi-FI" dirty="0"/>
              <a:t> </a:t>
            </a:r>
            <a:r>
              <a:rPr lang="fi-FI" dirty="0" err="1"/>
              <a:t>background</a:t>
            </a:r>
            <a:endParaRPr lang="fi-FI" dirty="0"/>
          </a:p>
        </p:txBody>
      </p:sp>
      <p:sp>
        <p:nvSpPr>
          <p:cNvPr id="3" name="Sisällön paikkamerkki 2"/>
          <p:cNvSpPr>
            <a:spLocks noGrp="1"/>
          </p:cNvSpPr>
          <p:nvPr>
            <p:ph idx="1"/>
          </p:nvPr>
        </p:nvSpPr>
        <p:spPr>
          <a:xfrm>
            <a:off x="459974" y="1488273"/>
            <a:ext cx="7886700" cy="4351338"/>
          </a:xfrm>
        </p:spPr>
        <p:txBody>
          <a:bodyPr>
            <a:normAutofit fontScale="85000" lnSpcReduction="20000"/>
          </a:bodyPr>
          <a:lstStyle/>
          <a:p>
            <a:r>
              <a:rPr lang="en-US" dirty="0"/>
              <a:t>69% have completed from seven to nine years of primary and secondary school</a:t>
            </a:r>
          </a:p>
          <a:p>
            <a:r>
              <a:rPr lang="en-US" dirty="0"/>
              <a:t> Around 50 % have attended upper secondary school </a:t>
            </a:r>
          </a:p>
          <a:p>
            <a:r>
              <a:rPr lang="en-US" dirty="0"/>
              <a:t>14 % have competed vocational training. </a:t>
            </a:r>
          </a:p>
          <a:p>
            <a:pPr lvl="1"/>
            <a:r>
              <a:rPr lang="en-US" dirty="0"/>
              <a:t>The low figure for vocational studies might be because many manual and practical jobs are learned on the job in the asylum seekers' countries of origin, so vocational training is not necessarily particularly widespread. </a:t>
            </a:r>
          </a:p>
          <a:p>
            <a:pPr lvl="1"/>
            <a:r>
              <a:rPr lang="en-US" dirty="0"/>
              <a:t>vocational studies of the respondents were mostly in the fields of construction and manufacturing industry. </a:t>
            </a:r>
          </a:p>
          <a:p>
            <a:r>
              <a:rPr lang="en-US" dirty="0"/>
              <a:t>27 % have studied at tertiary level, 16 % reported having completed a degree, mostly a bachelor's degree</a:t>
            </a:r>
          </a:p>
          <a:p>
            <a:r>
              <a:rPr lang="en-US" dirty="0"/>
              <a:t>7% have no educational background at all. </a:t>
            </a:r>
            <a:endParaRPr lang="fi-FI" dirty="0"/>
          </a:p>
        </p:txBody>
      </p:sp>
      <p:sp>
        <p:nvSpPr>
          <p:cNvPr id="4" name="Alatunnisteen paikkamerkki 3"/>
          <p:cNvSpPr>
            <a:spLocks noGrp="1"/>
          </p:cNvSpPr>
          <p:nvPr>
            <p:ph type="ftr" sz="quarter" idx="11"/>
          </p:nvPr>
        </p:nvSpPr>
        <p:spPr/>
        <p:txBody>
          <a:bodyPr/>
          <a:lstStyle/>
          <a:p>
            <a:endParaRPr lang="fi-FI" dirty="0"/>
          </a:p>
        </p:txBody>
      </p:sp>
      <p:sp>
        <p:nvSpPr>
          <p:cNvPr id="5" name="Suorakulmio 4"/>
          <p:cNvSpPr/>
          <p:nvPr/>
        </p:nvSpPr>
        <p:spPr>
          <a:xfrm>
            <a:off x="1265274" y="6099837"/>
            <a:ext cx="1180214" cy="6199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err="1">
                <a:solidFill>
                  <a:srgbClr val="002395"/>
                </a:solidFill>
              </a:rPr>
              <a:t>You</a:t>
            </a:r>
            <a:r>
              <a:rPr lang="fi-FI" sz="1400" dirty="0">
                <a:solidFill>
                  <a:srgbClr val="002395"/>
                </a:solidFill>
              </a:rPr>
              <a:t> </a:t>
            </a:r>
            <a:r>
              <a:rPr lang="fi-FI" sz="1400" dirty="0" err="1">
                <a:solidFill>
                  <a:srgbClr val="002395"/>
                </a:solidFill>
              </a:rPr>
              <a:t>can</a:t>
            </a:r>
            <a:r>
              <a:rPr lang="fi-FI" sz="1400" dirty="0">
                <a:solidFill>
                  <a:srgbClr val="002395"/>
                </a:solidFill>
              </a:rPr>
              <a:t> </a:t>
            </a:r>
            <a:r>
              <a:rPr lang="fi-FI" sz="1400" dirty="0" err="1">
                <a:solidFill>
                  <a:srgbClr val="002395"/>
                </a:solidFill>
              </a:rPr>
              <a:t>always</a:t>
            </a:r>
            <a:r>
              <a:rPr lang="fi-FI" sz="1400" dirty="0">
                <a:solidFill>
                  <a:srgbClr val="002395"/>
                </a:solidFill>
              </a:rPr>
              <a:t> </a:t>
            </a:r>
            <a:r>
              <a:rPr lang="fi-FI" sz="1400" dirty="0" err="1">
                <a:solidFill>
                  <a:srgbClr val="002395"/>
                </a:solidFill>
              </a:rPr>
              <a:t>learn</a:t>
            </a:r>
            <a:r>
              <a:rPr lang="fi-FI" sz="1400" dirty="0">
                <a:solidFill>
                  <a:srgbClr val="002395"/>
                </a:solidFill>
              </a:rPr>
              <a:t> </a:t>
            </a:r>
            <a:r>
              <a:rPr lang="fi-FI" sz="1400" dirty="0" err="1">
                <a:solidFill>
                  <a:srgbClr val="002395"/>
                </a:solidFill>
              </a:rPr>
              <a:t>more</a:t>
            </a:r>
            <a:r>
              <a:rPr lang="fi-FI" sz="1400" dirty="0">
                <a:solidFill>
                  <a:srgbClr val="002395"/>
                </a:solidFill>
              </a:rPr>
              <a:t>.</a:t>
            </a:r>
          </a:p>
        </p:txBody>
      </p:sp>
    </p:spTree>
    <p:extLst>
      <p:ext uri="{BB962C8B-B14F-4D97-AF65-F5344CB8AC3E}">
        <p14:creationId xmlns:p14="http://schemas.microsoft.com/office/powerpoint/2010/main" xmlns="" val="1446926574"/>
      </p:ext>
    </p:extLst>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dirty="0"/>
              <a:t>Prior work experience</a:t>
            </a:r>
            <a:endParaRPr lang="fi-FI" dirty="0"/>
          </a:p>
        </p:txBody>
      </p:sp>
      <p:sp>
        <p:nvSpPr>
          <p:cNvPr id="3" name="Sisällön paikkamerkki 2"/>
          <p:cNvSpPr>
            <a:spLocks noGrp="1"/>
          </p:cNvSpPr>
          <p:nvPr>
            <p:ph idx="1"/>
          </p:nvPr>
        </p:nvSpPr>
        <p:spPr>
          <a:xfrm>
            <a:off x="495485" y="1594806"/>
            <a:ext cx="7886700" cy="4351338"/>
          </a:xfrm>
        </p:spPr>
        <p:txBody>
          <a:bodyPr>
            <a:normAutofit fontScale="92500" lnSpcReduction="20000"/>
          </a:bodyPr>
          <a:lstStyle/>
          <a:p>
            <a:r>
              <a:rPr lang="en-US" dirty="0"/>
              <a:t>90 % have prior work experience</a:t>
            </a:r>
          </a:p>
          <a:p>
            <a:r>
              <a:rPr lang="en-US" dirty="0"/>
              <a:t>Construction and transport </a:t>
            </a:r>
          </a:p>
          <a:p>
            <a:pPr lvl="1"/>
            <a:r>
              <a:rPr lang="en-US" dirty="0"/>
              <a:t>27 per cent had worked as builders, painters, construction engineers and in other construction industry occupations. </a:t>
            </a:r>
          </a:p>
          <a:p>
            <a:pPr lvl="1"/>
            <a:r>
              <a:rPr lang="en-US" dirty="0"/>
              <a:t>21 per cent had worked as taxi, bus and lorry drivers and in other jobs in the transport sector. </a:t>
            </a:r>
          </a:p>
          <a:p>
            <a:r>
              <a:rPr lang="en-US" dirty="0"/>
              <a:t>The commercial sector, hotel and catering and the food industry as well as the fields of culture, communications, art and crafts were other major occupational fields. </a:t>
            </a:r>
          </a:p>
          <a:p>
            <a:r>
              <a:rPr lang="en-US" dirty="0"/>
              <a:t>19 per cent of the respondents had been entrepreneurs.</a:t>
            </a:r>
            <a:endParaRPr lang="fi-FI" dirty="0"/>
          </a:p>
        </p:txBody>
      </p:sp>
      <p:sp>
        <p:nvSpPr>
          <p:cNvPr id="4" name="Alatunnisteen paikkamerkki 3"/>
          <p:cNvSpPr>
            <a:spLocks noGrp="1"/>
          </p:cNvSpPr>
          <p:nvPr>
            <p:ph type="ftr" sz="quarter" idx="11"/>
          </p:nvPr>
        </p:nvSpPr>
        <p:spPr/>
        <p:txBody>
          <a:bodyPr/>
          <a:lstStyle/>
          <a:p>
            <a:endParaRPr lang="fi-FI" dirty="0"/>
          </a:p>
        </p:txBody>
      </p:sp>
      <p:sp>
        <p:nvSpPr>
          <p:cNvPr id="5" name="Suorakulmio 4"/>
          <p:cNvSpPr/>
          <p:nvPr/>
        </p:nvSpPr>
        <p:spPr>
          <a:xfrm>
            <a:off x="1265274" y="6099837"/>
            <a:ext cx="1180214" cy="6199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err="1">
                <a:solidFill>
                  <a:srgbClr val="002395"/>
                </a:solidFill>
              </a:rPr>
              <a:t>You</a:t>
            </a:r>
            <a:r>
              <a:rPr lang="fi-FI" sz="1400" dirty="0">
                <a:solidFill>
                  <a:srgbClr val="002395"/>
                </a:solidFill>
              </a:rPr>
              <a:t> </a:t>
            </a:r>
            <a:r>
              <a:rPr lang="fi-FI" sz="1400" dirty="0" err="1">
                <a:solidFill>
                  <a:srgbClr val="002395"/>
                </a:solidFill>
              </a:rPr>
              <a:t>can</a:t>
            </a:r>
            <a:r>
              <a:rPr lang="fi-FI" sz="1400" dirty="0">
                <a:solidFill>
                  <a:srgbClr val="002395"/>
                </a:solidFill>
              </a:rPr>
              <a:t> </a:t>
            </a:r>
            <a:r>
              <a:rPr lang="fi-FI" sz="1400" dirty="0" err="1">
                <a:solidFill>
                  <a:srgbClr val="002395"/>
                </a:solidFill>
              </a:rPr>
              <a:t>always</a:t>
            </a:r>
            <a:r>
              <a:rPr lang="fi-FI" sz="1400" dirty="0">
                <a:solidFill>
                  <a:srgbClr val="002395"/>
                </a:solidFill>
              </a:rPr>
              <a:t> </a:t>
            </a:r>
            <a:r>
              <a:rPr lang="fi-FI" sz="1400" dirty="0" err="1">
                <a:solidFill>
                  <a:srgbClr val="002395"/>
                </a:solidFill>
              </a:rPr>
              <a:t>learn</a:t>
            </a:r>
            <a:r>
              <a:rPr lang="fi-FI" sz="1400" dirty="0">
                <a:solidFill>
                  <a:srgbClr val="002395"/>
                </a:solidFill>
              </a:rPr>
              <a:t> </a:t>
            </a:r>
            <a:r>
              <a:rPr lang="fi-FI" sz="1400" dirty="0" err="1">
                <a:solidFill>
                  <a:srgbClr val="002395"/>
                </a:solidFill>
              </a:rPr>
              <a:t>more</a:t>
            </a:r>
            <a:r>
              <a:rPr lang="fi-FI" sz="1400" dirty="0">
                <a:solidFill>
                  <a:srgbClr val="002395"/>
                </a:solidFill>
              </a:rPr>
              <a:t>.</a:t>
            </a:r>
          </a:p>
        </p:txBody>
      </p:sp>
    </p:spTree>
    <p:extLst>
      <p:ext uri="{BB962C8B-B14F-4D97-AF65-F5344CB8AC3E}">
        <p14:creationId xmlns:p14="http://schemas.microsoft.com/office/powerpoint/2010/main" xmlns="" val="3750807793"/>
      </p:ext>
    </p:extLst>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p:cNvSpPr>
            <a:spLocks noGrp="1"/>
          </p:cNvSpPr>
          <p:nvPr>
            <p:ph type="ftr" sz="quarter" idx="11"/>
          </p:nvPr>
        </p:nvSpPr>
        <p:spPr/>
        <p:txBody>
          <a:bodyPr/>
          <a:lstStyle/>
          <a:p>
            <a:endParaRPr lang="fi-FI" dirty="0"/>
          </a:p>
        </p:txBody>
      </p:sp>
      <p:pic>
        <p:nvPicPr>
          <p:cNvPr id="3" name="Kuva 2"/>
          <p:cNvPicPr>
            <a:picLocks noChangeAspect="1"/>
          </p:cNvPicPr>
          <p:nvPr/>
        </p:nvPicPr>
        <p:blipFill>
          <a:blip r:embed="rId3" cstate="print"/>
          <a:stretch>
            <a:fillRect/>
          </a:stretch>
        </p:blipFill>
        <p:spPr>
          <a:xfrm>
            <a:off x="4230220" y="96912"/>
            <a:ext cx="4011009" cy="5634038"/>
          </a:xfrm>
          <a:prstGeom prst="rect">
            <a:avLst/>
          </a:prstGeom>
        </p:spPr>
      </p:pic>
      <p:sp>
        <p:nvSpPr>
          <p:cNvPr id="4" name="Tekstiruutu 3"/>
          <p:cNvSpPr txBox="1"/>
          <p:nvPr/>
        </p:nvSpPr>
        <p:spPr>
          <a:xfrm>
            <a:off x="274588" y="166780"/>
            <a:ext cx="3732028" cy="6001643"/>
          </a:xfrm>
          <a:prstGeom prst="rect">
            <a:avLst/>
          </a:prstGeom>
          <a:noFill/>
        </p:spPr>
        <p:txBody>
          <a:bodyPr wrap="square" rtlCol="0">
            <a:spAutoFit/>
          </a:bodyPr>
          <a:lstStyle/>
          <a:p>
            <a:r>
              <a:rPr lang="en-US" sz="2800" b="1" dirty="0">
                <a:solidFill>
                  <a:srgbClr val="00A0E0"/>
                </a:solidFill>
              </a:rPr>
              <a:t>Education is the best integration policy.</a:t>
            </a:r>
          </a:p>
          <a:p>
            <a:endParaRPr lang="en-US" sz="2400" b="1" dirty="0"/>
          </a:p>
          <a:p>
            <a:r>
              <a:rPr lang="en-US" sz="2400" b="1" dirty="0"/>
              <a:t>OAJ thinks Finland has not been able to take enough concrete measures to promote integration. </a:t>
            </a:r>
          </a:p>
          <a:p>
            <a:endParaRPr lang="en-US" sz="2400" b="1" dirty="0"/>
          </a:p>
          <a:p>
            <a:r>
              <a:rPr lang="en-US" sz="2400" b="1" dirty="0"/>
              <a:t>That is why OAJ has devised the Integration Compass.</a:t>
            </a:r>
          </a:p>
          <a:p>
            <a:endParaRPr lang="en-US" sz="2400" b="1" dirty="0"/>
          </a:p>
          <a:p>
            <a:endParaRPr lang="en-US" sz="2400" b="1" dirty="0"/>
          </a:p>
          <a:p>
            <a:r>
              <a:rPr lang="fi-FI" sz="1600" b="1" dirty="0">
                <a:hlinkClick r:id="rId4"/>
              </a:rPr>
              <a:t>http://www.oaj.fi/cs/Satellite?c=Page&amp;pagename=OAJWrapper&amp;childpagename=OAJ%2FPage%2Fsisalto&amp;cid=1398855048744&amp;contentID=1408913564941</a:t>
            </a:r>
            <a:endParaRPr lang="fi-FI" sz="1600" b="1" dirty="0"/>
          </a:p>
          <a:p>
            <a:endParaRPr lang="fi-FI" sz="2400" b="1" dirty="0"/>
          </a:p>
        </p:txBody>
      </p:sp>
      <p:sp>
        <p:nvSpPr>
          <p:cNvPr id="5" name="Suorakulmio 4"/>
          <p:cNvSpPr/>
          <p:nvPr/>
        </p:nvSpPr>
        <p:spPr>
          <a:xfrm>
            <a:off x="1265274" y="6099837"/>
            <a:ext cx="1180214" cy="6199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err="1">
                <a:solidFill>
                  <a:srgbClr val="002395"/>
                </a:solidFill>
              </a:rPr>
              <a:t>You</a:t>
            </a:r>
            <a:r>
              <a:rPr lang="fi-FI" sz="1400" dirty="0">
                <a:solidFill>
                  <a:srgbClr val="002395"/>
                </a:solidFill>
              </a:rPr>
              <a:t> </a:t>
            </a:r>
            <a:r>
              <a:rPr lang="fi-FI" sz="1400" dirty="0" err="1">
                <a:solidFill>
                  <a:srgbClr val="002395"/>
                </a:solidFill>
              </a:rPr>
              <a:t>can</a:t>
            </a:r>
            <a:r>
              <a:rPr lang="fi-FI" sz="1400" dirty="0">
                <a:solidFill>
                  <a:srgbClr val="002395"/>
                </a:solidFill>
              </a:rPr>
              <a:t> </a:t>
            </a:r>
            <a:r>
              <a:rPr lang="fi-FI" sz="1400" dirty="0" err="1">
                <a:solidFill>
                  <a:srgbClr val="002395"/>
                </a:solidFill>
              </a:rPr>
              <a:t>always</a:t>
            </a:r>
            <a:r>
              <a:rPr lang="fi-FI" sz="1400" dirty="0">
                <a:solidFill>
                  <a:srgbClr val="002395"/>
                </a:solidFill>
              </a:rPr>
              <a:t> </a:t>
            </a:r>
            <a:r>
              <a:rPr lang="fi-FI" sz="1400" dirty="0" err="1">
                <a:solidFill>
                  <a:srgbClr val="002395"/>
                </a:solidFill>
              </a:rPr>
              <a:t>learn</a:t>
            </a:r>
            <a:r>
              <a:rPr lang="fi-FI" sz="1400" dirty="0">
                <a:solidFill>
                  <a:srgbClr val="002395"/>
                </a:solidFill>
              </a:rPr>
              <a:t> </a:t>
            </a:r>
            <a:r>
              <a:rPr lang="fi-FI" sz="1400" dirty="0" err="1">
                <a:solidFill>
                  <a:srgbClr val="002395"/>
                </a:solidFill>
              </a:rPr>
              <a:t>more</a:t>
            </a:r>
            <a:r>
              <a:rPr lang="fi-FI" sz="1400" dirty="0">
                <a:solidFill>
                  <a:srgbClr val="002395"/>
                </a:solidFill>
              </a:rPr>
              <a:t>.</a:t>
            </a:r>
          </a:p>
        </p:txBody>
      </p:sp>
    </p:spTree>
    <p:extLst>
      <p:ext uri="{BB962C8B-B14F-4D97-AF65-F5344CB8AC3E}">
        <p14:creationId xmlns:p14="http://schemas.microsoft.com/office/powerpoint/2010/main" xmlns="" val="557288845"/>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p:cNvSpPr>
            <a:spLocks noGrp="1"/>
          </p:cNvSpPr>
          <p:nvPr>
            <p:ph type="ftr" sz="quarter" idx="11"/>
          </p:nvPr>
        </p:nvSpPr>
        <p:spPr/>
        <p:txBody>
          <a:bodyPr/>
          <a:lstStyle/>
          <a:p>
            <a:endParaRPr lang="fi-FI" dirty="0"/>
          </a:p>
        </p:txBody>
      </p:sp>
      <p:graphicFrame>
        <p:nvGraphicFramePr>
          <p:cNvPr id="3" name="Kaaviokuva 2"/>
          <p:cNvGraphicFramePr/>
          <p:nvPr>
            <p:extLst>
              <p:ext uri="{D42A27DB-BD31-4B8C-83A1-F6EECF244321}">
                <p14:modId xmlns:p14="http://schemas.microsoft.com/office/powerpoint/2010/main" xmlns="" val="152140659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kstiruutu 3"/>
          <p:cNvSpPr txBox="1"/>
          <p:nvPr/>
        </p:nvSpPr>
        <p:spPr>
          <a:xfrm>
            <a:off x="1524000" y="449879"/>
            <a:ext cx="6462944" cy="523220"/>
          </a:xfrm>
          <a:prstGeom prst="rect">
            <a:avLst/>
          </a:prstGeom>
          <a:noFill/>
        </p:spPr>
        <p:txBody>
          <a:bodyPr wrap="square" rtlCol="0">
            <a:spAutoFit/>
          </a:bodyPr>
          <a:lstStyle/>
          <a:p>
            <a:r>
              <a:rPr lang="fi-FI" sz="2800" b="1" dirty="0" err="1">
                <a:solidFill>
                  <a:srgbClr val="00A0E0"/>
                </a:solidFill>
              </a:rPr>
              <a:t>Teacher</a:t>
            </a:r>
            <a:r>
              <a:rPr lang="fi-FI" sz="2800" b="1" dirty="0">
                <a:solidFill>
                  <a:srgbClr val="00A0E0"/>
                </a:solidFill>
              </a:rPr>
              <a:t>, </a:t>
            </a:r>
            <a:r>
              <a:rPr lang="fi-FI" sz="2800" b="1" dirty="0" err="1">
                <a:solidFill>
                  <a:srgbClr val="00A0E0"/>
                </a:solidFill>
              </a:rPr>
              <a:t>who</a:t>
            </a:r>
            <a:r>
              <a:rPr lang="fi-FI" sz="2800" b="1" dirty="0">
                <a:solidFill>
                  <a:srgbClr val="00A0E0"/>
                </a:solidFill>
              </a:rPr>
              <a:t> </a:t>
            </a:r>
            <a:r>
              <a:rPr lang="fi-FI" sz="2800" b="1" dirty="0" err="1">
                <a:solidFill>
                  <a:srgbClr val="00A0E0"/>
                </a:solidFill>
              </a:rPr>
              <a:t>can</a:t>
            </a:r>
            <a:r>
              <a:rPr lang="fi-FI" sz="2800" b="1" dirty="0">
                <a:solidFill>
                  <a:srgbClr val="00A0E0"/>
                </a:solidFill>
              </a:rPr>
              <a:t> help </a:t>
            </a:r>
            <a:r>
              <a:rPr lang="fi-FI" sz="2800" b="1" dirty="0" err="1">
                <a:solidFill>
                  <a:srgbClr val="00A0E0"/>
                </a:solidFill>
              </a:rPr>
              <a:t>immigrants</a:t>
            </a:r>
            <a:r>
              <a:rPr lang="fi-FI" sz="2800" b="1" dirty="0">
                <a:solidFill>
                  <a:srgbClr val="00A0E0"/>
                </a:solidFill>
              </a:rPr>
              <a:t> to </a:t>
            </a:r>
            <a:r>
              <a:rPr lang="fi-FI" sz="2800" b="1" dirty="0" err="1">
                <a:solidFill>
                  <a:srgbClr val="00A0E0"/>
                </a:solidFill>
              </a:rPr>
              <a:t>get</a:t>
            </a:r>
            <a:endParaRPr lang="fi-FI" sz="2800" b="1" dirty="0">
              <a:solidFill>
                <a:srgbClr val="00A0E0"/>
              </a:solidFill>
            </a:endParaRPr>
          </a:p>
        </p:txBody>
      </p:sp>
      <p:sp>
        <p:nvSpPr>
          <p:cNvPr id="5" name="Tekstiruutu 4"/>
          <p:cNvSpPr txBox="1"/>
          <p:nvPr/>
        </p:nvSpPr>
        <p:spPr>
          <a:xfrm>
            <a:off x="301840" y="3083639"/>
            <a:ext cx="2219418" cy="400110"/>
          </a:xfrm>
          <a:prstGeom prst="rect">
            <a:avLst/>
          </a:prstGeom>
          <a:noFill/>
        </p:spPr>
        <p:txBody>
          <a:bodyPr wrap="square" rtlCol="0">
            <a:spAutoFit/>
          </a:bodyPr>
          <a:lstStyle/>
          <a:p>
            <a:r>
              <a:rPr lang="fi-FI" sz="2000" b="1" dirty="0" err="1">
                <a:solidFill>
                  <a:srgbClr val="00A0E0"/>
                </a:solidFill>
              </a:rPr>
              <a:t>Reception</a:t>
            </a:r>
            <a:r>
              <a:rPr lang="fi-FI" sz="2000" b="1" dirty="0">
                <a:solidFill>
                  <a:srgbClr val="00A0E0"/>
                </a:solidFill>
              </a:rPr>
              <a:t> center</a:t>
            </a:r>
          </a:p>
        </p:txBody>
      </p:sp>
    </p:spTree>
    <p:extLst>
      <p:ext uri="{BB962C8B-B14F-4D97-AF65-F5344CB8AC3E}">
        <p14:creationId xmlns:p14="http://schemas.microsoft.com/office/powerpoint/2010/main" xmlns="" val="4286368366"/>
      </p:ext>
    </p:extLst>
  </p:cSld>
  <p:clrMapOvr>
    <a:masterClrMapping/>
  </p:clrMapOvr>
  <p:transition spd="slow">
    <p:wipe dir="r"/>
  </p:transition>
</p:sld>
</file>

<file path=ppt/theme/theme1.xml><?xml version="1.0" encoding="utf-8"?>
<a:theme xmlns:a="http://schemas.openxmlformats.org/drawingml/2006/main" name="uusi vihreä ilme">
  <a:themeElements>
    <a:clrScheme name="Office-te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em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ihreä brändikuva PowerPoint [Vain luku]" id="{63DA31B3-6258-47ED-B523-9312D05A25A0}" vid="{F4DAECD2-E35B-4F5B-BF80-CA231238B189}"/>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DC2403E05411D04BBA6553BE589FA838" ma:contentTypeVersion="0" ma:contentTypeDescription="Luo uusi asiakirja." ma:contentTypeScope="" ma:versionID="8f2b096adbd38bf4471ed9c6459cc72b">
  <xsd:schema xmlns:xsd="http://www.w3.org/2001/XMLSchema" xmlns:xs="http://www.w3.org/2001/XMLSchema" xmlns:p="http://schemas.microsoft.com/office/2006/metadata/properties" targetNamespace="http://schemas.microsoft.com/office/2006/metadata/properties" ma:root="true" ma:fieldsID="b4abf2a10b083844fea3f2ad2ecd5cc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8FAD80-6BFA-43D9-8908-440D6986D0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C648D46-9B21-4B59-B1FF-EC865C473D43}">
  <ds:schemaRefs>
    <ds:schemaRef ds:uri="http://schemas.microsoft.com/sharepoint/v3/contenttype/forms"/>
  </ds:schemaRefs>
</ds:datastoreItem>
</file>

<file path=customXml/itemProps3.xml><?xml version="1.0" encoding="utf-8"?>
<ds:datastoreItem xmlns:ds="http://schemas.openxmlformats.org/officeDocument/2006/customXml" ds:itemID="{AEE5317D-9F3F-4267-A285-8D826FCC8CEB}">
  <ds:schemaRefs>
    <ds:schemaRef ds:uri="http://schemas.microsoft.com/office/infopath/2007/PartnerControl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 -mallipohja Brandikuva</Template>
  <TotalTime>0</TotalTime>
  <Words>692</Words>
  <Application>Microsoft Office PowerPoint</Application>
  <PresentationFormat>On-screen Show (4:3)</PresentationFormat>
  <Paragraphs>82</Paragraphs>
  <Slides>17</Slides>
  <Notes>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uusi vihreä ilme</vt:lpstr>
      <vt:lpstr> How recent EU policies on VET and refugees have affected the system?  Nina Lahtinen       Development Manager, OAJ  </vt:lpstr>
      <vt:lpstr>Slide 2</vt:lpstr>
      <vt:lpstr>Slide 3</vt:lpstr>
      <vt:lpstr>Slide 4</vt:lpstr>
      <vt:lpstr>Survey of the educational background, work history and learning skills of asylum seekers </vt:lpstr>
      <vt:lpstr>Educational background</vt:lpstr>
      <vt:lpstr>Prior work experience</vt:lpstr>
      <vt:lpstr>Slide 8</vt:lpstr>
      <vt:lpstr>Slide 9</vt:lpstr>
      <vt:lpstr>Slide 10</vt:lpstr>
      <vt:lpstr>Slide 11</vt:lpstr>
      <vt:lpstr>Slide 12</vt:lpstr>
      <vt:lpstr>Slide 13</vt:lpstr>
      <vt:lpstr>Slide 14</vt:lpstr>
      <vt:lpstr>Slide 15</vt:lpstr>
      <vt:lpstr>Slide 16</vt:lpstr>
      <vt:lpstr>  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Hietikko Päivi</dc:creator>
  <cp:lastModifiedBy>disiliskiler</cp:lastModifiedBy>
  <cp:revision>182</cp:revision>
  <cp:lastPrinted>2016-05-17T04:54:12Z</cp:lastPrinted>
  <dcterms:created xsi:type="dcterms:W3CDTF">2016-01-21T12:00:32Z</dcterms:created>
  <dcterms:modified xsi:type="dcterms:W3CDTF">2016-06-03T06:07:09Z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0x010100DC2403E05411D04BBA6553BE589FA838</vt:lpwstr>
  </property>
</Properties>
</file>